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3"/>
  </p:sldMasterIdLst>
  <p:notesMasterIdLst>
    <p:notesMasterId r:id="rId6"/>
  </p:notesMasterIdLst>
  <p:sldIdLst>
    <p:sldId id="279" r:id="rId4"/>
    <p:sldId id="284" r:id="rId5"/>
    <p:sldId id="285" r:id="rId7"/>
    <p:sldId id="281" r:id="rId8"/>
    <p:sldId id="259" r:id="rId9"/>
    <p:sldId id="262" r:id="rId10"/>
    <p:sldId id="264" r:id="rId11"/>
    <p:sldId id="280" r:id="rId12"/>
    <p:sldId id="265" r:id="rId13"/>
    <p:sldId id="286" r:id="rId14"/>
    <p:sldId id="267" r:id="rId15"/>
    <p:sldId id="266" r:id="rId16"/>
    <p:sldId id="287" r:id="rId17"/>
    <p:sldId id="268" r:id="rId18"/>
    <p:sldId id="270" r:id="rId19"/>
    <p:sldId id="271" r:id="rId20"/>
    <p:sldId id="298" r:id="rId21"/>
    <p:sldId id="288" r:id="rId22"/>
    <p:sldId id="275" r:id="rId23"/>
    <p:sldId id="276" r:id="rId24"/>
    <p:sldId id="277" r:id="rId25"/>
    <p:sldId id="292" r:id="rId26"/>
    <p:sldId id="289" r:id="rId27"/>
    <p:sldId id="294" r:id="rId28"/>
    <p:sldId id="299" r:id="rId29"/>
    <p:sldId id="301" r:id="rId30"/>
    <p:sldId id="302" r:id="rId31"/>
    <p:sldId id="303" r:id="rId32"/>
    <p:sldId id="308" r:id="rId33"/>
    <p:sldId id="307" r:id="rId34"/>
    <p:sldId id="306" r:id="rId35"/>
    <p:sldId id="305" r:id="rId36"/>
    <p:sldId id="304" r:id="rId37"/>
    <p:sldId id="309" r:id="rId38"/>
    <p:sldId id="310" r:id="rId39"/>
    <p:sldId id="311" r:id="rId40"/>
    <p:sldId id="313" r:id="rId41"/>
    <p:sldId id="314" r:id="rId42"/>
    <p:sldId id="312" r:id="rId43"/>
    <p:sldId id="316" r:id="rId44"/>
    <p:sldId id="315" r:id="rId45"/>
    <p:sldId id="317" r:id="rId46"/>
    <p:sldId id="319" r:id="rId47"/>
    <p:sldId id="318" r:id="rId48"/>
    <p:sldId id="320" r:id="rId49"/>
    <p:sldId id="321" r:id="rId50"/>
    <p:sldId id="297"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09E0"/>
    <a:srgbClr val="F616E6"/>
    <a:srgbClr val="7E1C72"/>
    <a:srgbClr val="0000FF"/>
    <a:srgbClr val="250C6A"/>
    <a:srgbClr val="FF3300"/>
    <a:srgbClr val="FF7C80"/>
    <a:srgbClr val="333399"/>
    <a:srgbClr val="33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8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8B63F0-C82A-417D-8B9B-4A5E51BE490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307CE-2F0F-401E-947D-CAF2B742AC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3307CE-2F0F-401E-947D-CAF2B742AC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3307CE-2F0F-401E-947D-CAF2B742AC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23FD417-1DE0-4547-A428-0ABE683EBD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23FD417-1DE0-4547-A428-0ABE683EBD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23FD417-1DE0-4547-A428-0ABE683EBDE7}" type="slidenum">
              <a:rPr lang="zh-CN" altLang="en-US" smtClean="0"/>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10" name="Freeform 18"/>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11" name="Freeform 22"/>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p:nvSpPr>
          <p:cNvPr id="12" name="Freeform 26"/>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useBgFill="1">
        <p:nvSpPr>
          <p:cNvPr id="13" name="Freeform 10"/>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8" name="Footer Placeholder 7"/>
          <p:cNvSpPr>
            <a:spLocks noGrp="1"/>
          </p:cNvSpPr>
          <p:nvPr>
            <p:ph type="ftr" sz="quarter" idx="11"/>
          </p:nvPr>
        </p:nvSpPr>
        <p:spPr/>
        <p:txBody>
          <a:bodyPr/>
          <a:lstStyle/>
          <a:p>
            <a:endParaRPr lang="zh-CN" altLang="en-US">
              <a:solidFill>
                <a:srgbClr val="073E87"/>
              </a:solidFill>
            </a:endParaRPr>
          </a:p>
        </p:txBody>
      </p:sp>
      <p:sp>
        <p:nvSpPr>
          <p:cNvPr id="9" name="Slide Number Placeholder 8"/>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4" name="Footer Placeholder 3"/>
          <p:cNvSpPr>
            <a:spLocks noGrp="1"/>
          </p:cNvSpPr>
          <p:nvPr>
            <p:ph type="ftr" sz="quarter" idx="11"/>
          </p:nvPr>
        </p:nvSpPr>
        <p:spPr/>
        <p:txBody>
          <a:bodyPr/>
          <a:lstStyle/>
          <a:p>
            <a:endParaRPr lang="zh-CN" altLang="en-US">
              <a:solidFill>
                <a:srgbClr val="073E87"/>
              </a:solidFill>
            </a:endParaRPr>
          </a:p>
        </p:txBody>
      </p:sp>
      <p:sp>
        <p:nvSpPr>
          <p:cNvPr id="5" name="Slide Number Placeholder 4"/>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solidFill>
                  <a:prstClr val="black"/>
                </a:solidFill>
              </a:endParaRPr>
            </a:p>
          </p:txBody>
        </p:sp>
      </p:grpSp>
      <p:sp>
        <p:nvSpPr>
          <p:cNvPr id="2" name="Date Placeholder 1"/>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3" name="Footer Placeholder 2"/>
          <p:cNvSpPr>
            <a:spLocks noGrp="1"/>
          </p:cNvSpPr>
          <p:nvPr>
            <p:ph type="ftr" sz="quarter" idx="11"/>
          </p:nvPr>
        </p:nvSpPr>
        <p:spPr/>
        <p:txBody>
          <a:bodyPr/>
          <a:lstStyle/>
          <a:p>
            <a:endParaRPr lang="zh-CN" altLang="en-US">
              <a:solidFill>
                <a:srgbClr val="073E87"/>
              </a:solidFill>
            </a:endParaRPr>
          </a:p>
        </p:txBody>
      </p:sp>
      <p:sp>
        <p:nvSpPr>
          <p:cNvPr id="4" name="Slide Number Placeholder 3"/>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23FD417-1DE0-4547-A428-0ABE683EBDE7}" type="slidenum">
              <a:rPr lang="zh-CN" altLang="en-US" smtClean="0"/>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A23FD417-1DE0-4547-A428-0ABE683EBDE7}" type="slidenum">
              <a:rPr lang="zh-CN" altLang="en-US" smtClean="0">
                <a:solidFill>
                  <a:srgbClr val="073E87"/>
                </a:solidFill>
              </a:rPr>
            </a:fld>
            <a:endParaRPr lang="zh-CN" alt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0" name="Freeform 18"/>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1" name="Freeform 22"/>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2" name="Freeform 26"/>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3" name="Freeform 10"/>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23FD417-1DE0-4547-A428-0ABE683EBD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23FD417-1DE0-4547-A428-0ABE683EBDE7}" type="slidenum">
              <a:rPr lang="zh-CN" altLang="en-US" smtClean="0"/>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23FD417-1DE0-4547-A428-0ABE683EBD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23FD417-1DE0-4547-A428-0ABE683EBD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Date Placeholder 1"/>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23FD417-1DE0-4547-A428-0ABE683EBD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23FD417-1DE0-4547-A428-0ABE683EBDE7}" type="slidenum">
              <a:rPr lang="zh-CN" altLang="en-US" smtClean="0"/>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87F10E9-0D5F-4BA2-B668-DD54FA352CA6}"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23FD417-1DE0-4547-A428-0ABE683EBDE7}" type="slidenum">
              <a:rPr lang="zh-CN" altLang="en-US" smtClean="0"/>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87F10E9-0D5F-4BA2-B668-DD54FA352CA6}" type="datetimeFigureOut">
              <a:rPr lang="zh-CN" altLang="en-US" smtClean="0"/>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23FD417-1DE0-4547-A428-0ABE683EBDE7}" type="slidenum">
              <a:rPr lang="zh-CN" altLang="en-US" smtClean="0"/>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solidFill>
                  <a:prstClr val="black"/>
                </a:solidFill>
              </a:endParaRPr>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87F10E9-0D5F-4BA2-B668-DD54FA352CA6}" type="datetimeFigureOut">
              <a:rPr lang="zh-CN" altLang="en-US" smtClean="0">
                <a:solidFill>
                  <a:srgbClr val="073E87"/>
                </a:solidFill>
              </a:rPr>
            </a:fld>
            <a:endParaRPr lang="zh-CN" alt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23FD417-1DE0-4547-A428-0ABE683EBDE7}" type="slidenum">
              <a:rPr lang="zh-CN" altLang="en-US" smtClean="0">
                <a:solidFill>
                  <a:srgbClr val="073E87"/>
                </a:solidFill>
              </a:rPr>
            </a:fld>
            <a:endParaRPr lang="zh-CN" alt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png"/><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26368;&#26032;&#33829;&#25913;&#22686;\&#33829;&#19994;&#31246;&#25913;&#24449;&#22686;&#20540;&#31246;&#35797;&#28857;&#23454;&#26045;&#21150;&#27861;.doc" TargetMode="External"/><Relationship Id="rId2" Type="http://schemas.openxmlformats.org/officeDocument/2006/relationships/image" Target="../media/image43.png"/><Relationship Id="rId1"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33829;&#25913;&#22686;&#21069;&#21518;&#31246;&#36153;&#27604;&#36739;.xlsx" TargetMode="External"/><Relationship Id="rId2" Type="http://schemas.openxmlformats.org/officeDocument/2006/relationships/image" Target="../media/image43.png"/><Relationship Id="rId1"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27665;&#21150;&#38750;&#20225;&#19994;&#21644;&#31038;&#20250;&#22242;&#20307;/&#38750;&#33829;&#21033;&#32452;&#32455;&#20813;&#31246;&#25910;&#20837;.docx" TargetMode="External"/><Relationship Id="rId2" Type="http://schemas.openxmlformats.org/officeDocument/2006/relationships/image" Target="../media/image43.png"/><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hyperlink" Target="&#26368;&#26032;&#33829;&#25913;&#22686;\&#33829;&#25913;&#22686;&#35797;&#28857;&#26377;&#20851;&#20107;&#39033;&#30340;&#35268;&#23450;.doc" TargetMode="External"/><Relationship Id="rId4" Type="http://schemas.openxmlformats.org/officeDocument/2006/relationships/hyperlink" Target="&#26368;&#26032;&#33829;&#25913;&#22686;\&#33829;&#25913;&#22686;&#35797;&#28857;&#23454;&#26045;&#21150;&#27861;.doc" TargetMode="External"/><Relationship Id="rId3" Type="http://schemas.openxmlformats.org/officeDocument/2006/relationships/hyperlink" Target="&#26368;&#26032;&#33829;&#25913;&#22686;\&#33829;&#19994;&#36807;&#28193;&#25919;&#31574;&#30340;&#35268;&#23450;.doc" TargetMode="External"/><Relationship Id="rId2" Type="http://schemas.openxmlformats.org/officeDocument/2006/relationships/image" Target="../media/image43.png"/><Relationship Id="rId1"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hyperlink" Target="&#20248;&#24800;&#22791;&#26696;\&#20248;&#24800;&#22791;&#26696;&#34920;2015&#24180;.docx" TargetMode="External"/><Relationship Id="rId3" Type="http://schemas.openxmlformats.org/officeDocument/2006/relationships/hyperlink" Target="&#31246;&#25910;&#25919;&#31574;\&#36130;&#25919;&#37096;&#12289;&#22269;&#23478;&#31246;&#21153;&#24635;&#23616;&#20851;&#20110;&#38750;&#33829;&#21033;&#32452;&#32455;&#20813;&#31246;&#36164;&#26684;&#35748;&#23450;&#31649;&#29702;&#26377;&#20851;&#38382;&#39064;&#30340;&#36890;&#30693;.docx" TargetMode="External"/><Relationship Id="rId2" Type="http://schemas.openxmlformats.org/officeDocument/2006/relationships/image" Target="../media/image43.png"/><Relationship Id="rId1"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31246;&#25910;&#25919;&#31574;\&#24191;&#19996;&#30465;&#36130;&#25919;&#21381;%20&#24191;&#19996;&#30465;&#27665;&#25919;&#21381;&#20851;&#20110;&#21457;&#24067;2015&#24180;&#24191;&#19996;&#30465;&#30465;&#32423;&#22521;&#32946;&#21457;&#23637;&#31038;&#20250;&#32452;&#32455;&#19987;&#39033;&#36164;&#37329;&#30003;&#25253;&#25351;&#21335;&#30340;&#36890;&#30693;.docx" TargetMode="External"/><Relationship Id="rId2" Type="http://schemas.openxmlformats.org/officeDocument/2006/relationships/image" Target="../media/image43.png"/><Relationship Id="rId1"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31246;&#25910;&#25919;&#31574;\&#20851;&#20110;&#19987;&#39033;&#29992;&#36884;&#36130;&#25919;&#24615;&#36164;&#37329;&#20225;&#19994;&#25152;&#24471;&#31246;&#22788;&#29702;.docx" TargetMode="External"/><Relationship Id="rId2" Type="http://schemas.openxmlformats.org/officeDocument/2006/relationships/image" Target="../media/image43.png"/><Relationship Id="rId1" Type="http://schemas.openxmlformats.org/officeDocument/2006/relationships/image" Target="../media/image42.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hyperlink" Target="&#24180;&#26816;\&#22522;&#37329;&#20250;&#24180;&#24230;&#26816;&#26597;&#21150;&#27861;.docx" TargetMode="External"/><Relationship Id="rId3" Type="http://schemas.openxmlformats.org/officeDocument/2006/relationships/hyperlink" Target="&#20250;&#35745;\&#27665;&#38750;&#20250;&#35745;&#21046;&#24230;.docx" TargetMode="External"/><Relationship Id="rId2" Type="http://schemas.openxmlformats.org/officeDocument/2006/relationships/image" Target="../media/image43.png"/><Relationship Id="rId1" Type="http://schemas.openxmlformats.org/officeDocument/2006/relationships/image" Target="../media/image42.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24180;&#26816;\&#27743;&#38376;&#24066;&#20154;&#27665;&#25919;&#24220;&#20851;&#20110;&#21360;&#21457;&#27743;&#38376;&#24066;&#31038;&#20250;&#20449;&#29992;&#20307;&#31995;&#24314;&#35774;&#35268;&#21010;&#65288;2014-2020&#24180;&#65289;&#30340;&#36890;&#30693;.docx" TargetMode="External"/><Relationship Id="rId2" Type="http://schemas.openxmlformats.org/officeDocument/2006/relationships/image" Target="../media/image43.png"/><Relationship Id="rId1"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2" y="0"/>
            <a:ext cx="9133335" cy="3573016"/>
          </a:xfrm>
          <a:prstGeom prst="rect">
            <a:avLst/>
          </a:prstGeom>
        </p:spPr>
      </p:pic>
      <p:sp>
        <p:nvSpPr>
          <p:cNvPr id="2" name="标题 1"/>
          <p:cNvSpPr>
            <a:spLocks noGrp="1"/>
          </p:cNvSpPr>
          <p:nvPr>
            <p:ph type="ctrTitle"/>
          </p:nvPr>
        </p:nvSpPr>
        <p:spPr>
          <a:xfrm>
            <a:off x="0" y="2060848"/>
            <a:ext cx="9144000" cy="1470025"/>
          </a:xfrm>
        </p:spPr>
        <p:txBody>
          <a:bodyPr>
            <a:noAutofit/>
          </a:bodyPr>
          <a:lstStyle/>
          <a:p>
            <a:r>
              <a:rPr lang="zh-CN" altLang="en-US" sz="3200" b="1" dirty="0" smtClean="0">
                <a:latin typeface="黑体" pitchFamily="2" charset="-122"/>
                <a:ea typeface="黑体" pitchFamily="2" charset="-122"/>
              </a:rPr>
              <a:t>    </a:t>
            </a:r>
            <a:br>
              <a:rPr lang="en-US" altLang="zh-CN" sz="3200" b="1" dirty="0">
                <a:latin typeface="黑体" pitchFamily="2" charset="-122"/>
                <a:ea typeface="黑体" pitchFamily="2" charset="-122"/>
              </a:rPr>
            </a:br>
            <a:r>
              <a:rPr lang="en-US" altLang="zh-CN" sz="3200" b="1" dirty="0" smtClean="0">
                <a:latin typeface="黑体" pitchFamily="2" charset="-122"/>
                <a:ea typeface="黑体" pitchFamily="2" charset="-122"/>
              </a:rPr>
              <a:t>    </a:t>
            </a:r>
            <a:r>
              <a:rPr lang="zh-CN" altLang="en-US" sz="3200" b="1" dirty="0" smtClean="0">
                <a:latin typeface="黑体" pitchFamily="2" charset="-122"/>
                <a:ea typeface="黑体" pitchFamily="2" charset="-122"/>
              </a:rPr>
              <a:t>江</a:t>
            </a:r>
            <a:r>
              <a:rPr lang="zh-CN" altLang="en-US" sz="3200" b="1" dirty="0">
                <a:latin typeface="黑体" pitchFamily="2" charset="-122"/>
                <a:ea typeface="黑体" pitchFamily="2" charset="-122"/>
              </a:rPr>
              <a:t>门市恒生税务师事务所有限公司</a:t>
            </a:r>
            <a:br>
              <a:rPr lang="en-US" altLang="zh-CN" sz="3200" b="1" dirty="0">
                <a:latin typeface="黑体" pitchFamily="2" charset="-122"/>
                <a:ea typeface="黑体" pitchFamily="2" charset="-122"/>
              </a:rPr>
            </a:br>
            <a:r>
              <a:rPr lang="en-US" altLang="zh-CN" sz="3200" b="1" dirty="0">
                <a:latin typeface="黑体" pitchFamily="2" charset="-122"/>
                <a:ea typeface="黑体" pitchFamily="2" charset="-122"/>
              </a:rPr>
              <a:t>    </a:t>
            </a:r>
            <a:r>
              <a:rPr lang="zh-CN" altLang="en-US" sz="3200" b="1" dirty="0" smtClean="0">
                <a:latin typeface="黑体" pitchFamily="2" charset="-122"/>
                <a:ea typeface="黑体" pitchFamily="2" charset="-122"/>
              </a:rPr>
              <a:t>江</a:t>
            </a:r>
            <a:r>
              <a:rPr lang="zh-CN" altLang="en-US" sz="3200" b="1" dirty="0">
                <a:latin typeface="黑体" pitchFamily="2" charset="-122"/>
                <a:ea typeface="黑体" pitchFamily="2" charset="-122"/>
              </a:rPr>
              <a:t>门市恒生会计师事务所有限公司</a:t>
            </a:r>
            <a:br>
              <a:rPr lang="en-US" altLang="zh-CN" sz="3200" b="1" dirty="0">
                <a:latin typeface="黑体" pitchFamily="2" charset="-122"/>
                <a:ea typeface="黑体" pitchFamily="2" charset="-122"/>
              </a:rPr>
            </a:br>
            <a:r>
              <a:rPr lang="en-US" altLang="zh-CN" sz="3200" b="1" dirty="0">
                <a:latin typeface="黑体" pitchFamily="2" charset="-122"/>
                <a:ea typeface="黑体" pitchFamily="2" charset="-122"/>
              </a:rPr>
              <a:t>      </a:t>
            </a:r>
            <a:r>
              <a:rPr lang="en-US" altLang="zh-CN" sz="3200" b="1" dirty="0" smtClean="0">
                <a:latin typeface="黑体" pitchFamily="2" charset="-122"/>
                <a:ea typeface="黑体" pitchFamily="2" charset="-122"/>
              </a:rPr>
              <a:t> </a:t>
            </a:r>
            <a:r>
              <a:rPr lang="zh-CN" altLang="en-US" sz="3200" b="1" dirty="0" smtClean="0">
                <a:latin typeface="黑体" pitchFamily="2" charset="-122"/>
                <a:ea typeface="黑体" pitchFamily="2" charset="-122"/>
              </a:rPr>
              <a:t>江</a:t>
            </a:r>
            <a:r>
              <a:rPr lang="zh-CN" altLang="en-US" sz="3200" b="1" dirty="0">
                <a:latin typeface="黑体" pitchFamily="2" charset="-122"/>
                <a:ea typeface="黑体" pitchFamily="2" charset="-122"/>
              </a:rPr>
              <a:t>门市新会</a:t>
            </a:r>
            <a:r>
              <a:rPr lang="zh-CN" altLang="en-US" sz="3200" b="1" dirty="0" smtClean="0">
                <a:latin typeface="黑体" pitchFamily="2" charset="-122"/>
                <a:ea typeface="黑体" pitchFamily="2" charset="-122"/>
              </a:rPr>
              <a:t>区恒生会计</a:t>
            </a:r>
            <a:r>
              <a:rPr lang="zh-CN" altLang="en-US" sz="3200" b="1" dirty="0">
                <a:latin typeface="黑体" pitchFamily="2" charset="-122"/>
                <a:ea typeface="黑体" pitchFamily="2" charset="-122"/>
              </a:rPr>
              <a:t>代理记帐</a:t>
            </a:r>
            <a:r>
              <a:rPr lang="zh-CN" altLang="en-US" sz="3200" b="1" dirty="0" smtClean="0">
                <a:latin typeface="黑体" pitchFamily="2" charset="-122"/>
                <a:ea typeface="黑体" pitchFamily="2" charset="-122"/>
              </a:rPr>
              <a:t>有限公司</a:t>
            </a:r>
            <a:br>
              <a:rPr lang="en-US" altLang="zh-CN" sz="3200" b="1" dirty="0">
                <a:latin typeface="黑体" pitchFamily="2" charset="-122"/>
                <a:ea typeface="黑体" pitchFamily="2" charset="-122"/>
              </a:rPr>
            </a:br>
            <a:r>
              <a:rPr lang="en-US" altLang="zh-CN" sz="3200" b="1" dirty="0" smtClean="0">
                <a:latin typeface="黑体" pitchFamily="2" charset="-122"/>
                <a:ea typeface="黑体" pitchFamily="2" charset="-122"/>
              </a:rPr>
              <a:t>      </a:t>
            </a:r>
            <a:endParaRPr lang="zh-CN" altLang="en-US" sz="3200" b="1" dirty="0">
              <a:latin typeface="黑体" pitchFamily="2" charset="-122"/>
              <a:ea typeface="黑体" pitchFamily="2" charset="-122"/>
            </a:endParaRPr>
          </a:p>
        </p:txBody>
      </p:sp>
      <p:sp>
        <p:nvSpPr>
          <p:cNvPr id="6" name="矩形 5"/>
          <p:cNvSpPr/>
          <p:nvPr/>
        </p:nvSpPr>
        <p:spPr>
          <a:xfrm>
            <a:off x="6034126" y="5229200"/>
            <a:ext cx="3096344" cy="830997"/>
          </a:xfrm>
          <a:prstGeom prst="rect">
            <a:avLst/>
          </a:prstGeom>
        </p:spPr>
        <p:txBody>
          <a:bodyPr wrap="square">
            <a:spAutoFit/>
          </a:bodyPr>
          <a:lstStyle/>
          <a:p>
            <a:pPr>
              <a:spcBef>
                <a:spcPct val="40000"/>
              </a:spcBef>
            </a:pPr>
            <a:r>
              <a:rPr lang="zh-CN" altLang="en-US" sz="2000" b="1" dirty="0" smtClean="0">
                <a:solidFill>
                  <a:schemeClr val="tx1"/>
                </a:solidFill>
              </a:rPr>
              <a:t>诚信     专业  </a:t>
            </a:r>
            <a:endParaRPr lang="en-US" altLang="zh-CN" sz="2000" b="1" dirty="0" smtClean="0">
              <a:solidFill>
                <a:schemeClr val="tx1"/>
              </a:solidFill>
            </a:endParaRPr>
          </a:p>
          <a:p>
            <a:pPr>
              <a:spcBef>
                <a:spcPct val="40000"/>
              </a:spcBef>
            </a:pPr>
            <a:r>
              <a:rPr lang="en-US" altLang="zh-CN" sz="2000" b="1" dirty="0"/>
              <a:t> </a:t>
            </a:r>
            <a:r>
              <a:rPr lang="en-US" altLang="zh-CN" sz="2000" b="1" dirty="0" smtClean="0"/>
              <a:t>          </a:t>
            </a:r>
            <a:r>
              <a:rPr lang="zh-CN" altLang="en-US" sz="2000" b="1" dirty="0" smtClean="0"/>
              <a:t>专职     专心</a:t>
            </a:r>
            <a:endParaRPr lang="zh-CN" altLang="en-US" sz="2000" b="1" dirty="0">
              <a:solidFill>
                <a:schemeClr val="tx1"/>
              </a:solidFill>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6381329"/>
            <a:ext cx="9133334" cy="47667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576" y="1499965"/>
            <a:ext cx="710776" cy="603360"/>
          </a:xfrm>
          <a:prstGeom prst="rect">
            <a:avLst/>
          </a:prstGeom>
          <a:ln>
            <a:noFill/>
          </a:ln>
          <a:effectLst>
            <a:softEdge rad="112500"/>
          </a:effectLst>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576" y="1992410"/>
            <a:ext cx="710776" cy="603360"/>
          </a:xfrm>
          <a:prstGeom prst="rect">
            <a:avLst/>
          </a:prstGeom>
          <a:ln>
            <a:noFill/>
          </a:ln>
          <a:effectLst>
            <a:softEdge rad="112500"/>
          </a:effectLst>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576" y="2492896"/>
            <a:ext cx="710776" cy="603360"/>
          </a:xfrm>
          <a:prstGeom prst="rect">
            <a:avLst/>
          </a:prstGeom>
          <a:ln>
            <a:noFill/>
          </a:ln>
          <a:effectLst>
            <a:softEdge rad="112500"/>
          </a:effectLst>
        </p:spPr>
      </p:pic>
      <p:sp>
        <p:nvSpPr>
          <p:cNvPr id="3" name="TextBox 2"/>
          <p:cNvSpPr txBox="1"/>
          <p:nvPr/>
        </p:nvSpPr>
        <p:spPr>
          <a:xfrm>
            <a:off x="2735795" y="3929991"/>
            <a:ext cx="3672408" cy="523220"/>
          </a:xfrm>
          <a:prstGeom prst="rect">
            <a:avLst/>
          </a:prstGeom>
          <a:noFill/>
        </p:spPr>
        <p:txBody>
          <a:bodyPr wrap="square" rtlCol="0">
            <a:spAutoFit/>
          </a:bodyPr>
          <a:lstStyle/>
          <a:p>
            <a:r>
              <a:rPr lang="zh-CN" altLang="en-US" sz="2800" b="1" dirty="0" smtClean="0">
                <a:solidFill>
                  <a:srgbClr val="FF0000"/>
                </a:solidFill>
              </a:rPr>
              <a:t>恒而守信   生财守道</a:t>
            </a:r>
            <a:endParaRPr lang="zh-CN" altLang="en-US" sz="2800" b="1" dirty="0">
              <a:solidFill>
                <a:srgbClr val="FF0000"/>
              </a:solidFill>
            </a:endParaRPr>
          </a:p>
        </p:txBody>
      </p:sp>
      <p:sp>
        <p:nvSpPr>
          <p:cNvPr id="7" name="TextBox 6"/>
          <p:cNvSpPr txBox="1"/>
          <p:nvPr/>
        </p:nvSpPr>
        <p:spPr>
          <a:xfrm>
            <a:off x="543696" y="322825"/>
            <a:ext cx="2804168" cy="584775"/>
          </a:xfrm>
          <a:prstGeom prst="rect">
            <a:avLst/>
          </a:prstGeom>
          <a:noFill/>
        </p:spPr>
        <p:txBody>
          <a:bodyPr wrap="square" rtlCol="0">
            <a:spAutoFit/>
          </a:bodyPr>
          <a:lstStyle/>
          <a:p>
            <a:r>
              <a:rPr lang="zh-CN" altLang="en-US" sz="3200" b="1" dirty="0" smtClean="0">
                <a:solidFill>
                  <a:srgbClr val="0000FF"/>
                </a:solidFill>
                <a:latin typeface="华文新魏" pitchFamily="2" charset="-122"/>
                <a:ea typeface="华文新魏" pitchFamily="2" charset="-122"/>
              </a:rPr>
              <a:t>恒生组合机构</a:t>
            </a:r>
            <a:endParaRPr lang="zh-CN" altLang="en-US" sz="3200" b="1" dirty="0">
              <a:solidFill>
                <a:srgbClr val="0000FF"/>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红色块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276474"/>
            <a:ext cx="9144000" cy="25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67944" y="3233920"/>
            <a:ext cx="4320480" cy="677108"/>
          </a:xfrm>
          <a:prstGeom prst="rect">
            <a:avLst/>
          </a:prstGeom>
          <a:noFill/>
        </p:spPr>
        <p:txBody>
          <a:bodyPr wrap="square" rtlCol="0">
            <a:spAutoFit/>
          </a:bodyPr>
          <a:lstStyle/>
          <a:p>
            <a:r>
              <a:rPr lang="en-US" altLang="zh-CN" sz="3800" b="1" dirty="0" smtClean="0">
                <a:solidFill>
                  <a:schemeClr val="bg1"/>
                </a:solidFill>
              </a:rPr>
              <a:t>2</a:t>
            </a:r>
            <a:r>
              <a:rPr lang="zh-CN" altLang="en-US" sz="3800" b="1" dirty="0" smtClean="0">
                <a:solidFill>
                  <a:schemeClr val="bg1"/>
                </a:solidFill>
              </a:rPr>
              <a:t>、企业资质荣誉</a:t>
            </a:r>
            <a:endParaRPr lang="zh-CN" altLang="en-US" sz="38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27584" y="260648"/>
            <a:ext cx="2030504" cy="864096"/>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团体荣誉</a:t>
            </a:r>
            <a:endParaRPr lang="zh-CN" altLang="en-US" sz="2800" b="1" dirty="0">
              <a:solidFill>
                <a:schemeClr val="bg1"/>
              </a:solidFill>
              <a:latin typeface="黑体" pitchFamily="2" charset="-122"/>
              <a:ea typeface="黑体" pitchFamily="2" charset="-122"/>
            </a:endParaRPr>
          </a:p>
        </p:txBody>
      </p:sp>
      <p:sp>
        <p:nvSpPr>
          <p:cNvPr id="4" name="矩形 3"/>
          <p:cNvSpPr/>
          <p:nvPr/>
        </p:nvSpPr>
        <p:spPr>
          <a:xfrm>
            <a:off x="733446" y="928253"/>
            <a:ext cx="7862379" cy="2412968"/>
          </a:xfrm>
          <a:prstGeom prst="rect">
            <a:avLst/>
          </a:prstGeom>
          <a:ln>
            <a:solidFill>
              <a:schemeClr val="accent1"/>
            </a:solidFill>
          </a:ln>
        </p:spPr>
        <p:txBody>
          <a:bodyPr wrap="square">
            <a:spAutoFit/>
          </a:bodyPr>
          <a:lstStyle/>
          <a:p>
            <a:endParaRPr lang="zh-CN" altLang="en-US" sz="1400" dirty="0" smtClean="0"/>
          </a:p>
          <a:p>
            <a:pPr>
              <a:lnSpc>
                <a:spcPct val="120000"/>
              </a:lnSpc>
              <a:spcBef>
                <a:spcPct val="50000"/>
              </a:spcBef>
              <a:buClr>
                <a:srgbClr val="CC3300"/>
              </a:buClr>
              <a:buBlip>
                <a:blip r:embed="rId1"/>
              </a:buBlip>
            </a:pPr>
            <a:r>
              <a:rPr lang="zh-CN" altLang="zh-CN" sz="1200" b="1" dirty="0">
                <a:latin typeface="黑体" pitchFamily="2" charset="-122"/>
                <a:ea typeface="黑体" pitchFamily="2" charset="-122"/>
              </a:rPr>
              <a:t>从</a:t>
            </a:r>
            <a:r>
              <a:rPr lang="en-US" altLang="zh-CN" sz="1200" b="1" dirty="0">
                <a:latin typeface="黑体" pitchFamily="2" charset="-122"/>
                <a:ea typeface="黑体" pitchFamily="2" charset="-122"/>
              </a:rPr>
              <a:t>2008</a:t>
            </a:r>
            <a:r>
              <a:rPr lang="zh-CN" altLang="zh-CN" sz="1200" b="1" dirty="0">
                <a:latin typeface="黑体" pitchFamily="2" charset="-122"/>
                <a:ea typeface="黑体" pitchFamily="2" charset="-122"/>
              </a:rPr>
              <a:t>年至</a:t>
            </a:r>
            <a:r>
              <a:rPr lang="en-US" altLang="zh-CN" sz="1200" b="1" dirty="0">
                <a:latin typeface="黑体" pitchFamily="2" charset="-122"/>
                <a:ea typeface="黑体" pitchFamily="2" charset="-122"/>
              </a:rPr>
              <a:t>2011</a:t>
            </a:r>
            <a:r>
              <a:rPr lang="zh-CN" altLang="zh-CN" sz="1200" b="1" dirty="0">
                <a:latin typeface="黑体" pitchFamily="2" charset="-122"/>
                <a:ea typeface="黑体" pitchFamily="2" charset="-122"/>
              </a:rPr>
              <a:t>年，恒生会计（税务）师事务所党支部连续</a:t>
            </a:r>
            <a:r>
              <a:rPr lang="en-US" altLang="zh-CN" sz="1200" b="1" dirty="0">
                <a:latin typeface="黑体" pitchFamily="2" charset="-122"/>
                <a:ea typeface="黑体" pitchFamily="2" charset="-122"/>
              </a:rPr>
              <a:t>4</a:t>
            </a:r>
            <a:r>
              <a:rPr lang="zh-CN" altLang="zh-CN" sz="1200" b="1" dirty="0">
                <a:latin typeface="黑体" pitchFamily="2" charset="-122"/>
                <a:ea typeface="黑体" pitchFamily="2" charset="-122"/>
              </a:rPr>
              <a:t>年被评为新会区“先进党支部”“先进基层党组织”</a:t>
            </a:r>
            <a:r>
              <a:rPr lang="zh-CN" altLang="zh-CN" sz="1200" b="1" dirty="0" smtClean="0">
                <a:latin typeface="黑体" pitchFamily="2" charset="-122"/>
                <a:ea typeface="黑体" pitchFamily="2" charset="-122"/>
              </a:rPr>
              <a:t>。</a:t>
            </a:r>
            <a:endParaRPr lang="en-US" altLang="zh-CN" sz="1200" b="1" dirty="0" smtClean="0">
              <a:latin typeface="黑体" pitchFamily="2" charset="-122"/>
              <a:ea typeface="黑体" pitchFamily="2" charset="-122"/>
            </a:endParaRPr>
          </a:p>
          <a:p>
            <a:pPr>
              <a:lnSpc>
                <a:spcPct val="120000"/>
              </a:lnSpc>
              <a:spcBef>
                <a:spcPct val="50000"/>
              </a:spcBef>
              <a:buClr>
                <a:srgbClr val="CC3300"/>
              </a:buClr>
              <a:buBlip>
                <a:blip r:embed="rId1"/>
              </a:buBlip>
            </a:pPr>
            <a:r>
              <a:rPr lang="en-US" altLang="zh-CN" sz="1200" b="1" dirty="0" smtClean="0">
                <a:latin typeface="黑体" pitchFamily="2" charset="-122"/>
                <a:ea typeface="黑体" pitchFamily="2" charset="-122"/>
              </a:rPr>
              <a:t>2012</a:t>
            </a:r>
            <a:r>
              <a:rPr lang="zh-CN" altLang="zh-CN" sz="1200" b="1" dirty="0" smtClean="0">
                <a:latin typeface="黑体" pitchFamily="2" charset="-122"/>
                <a:ea typeface="黑体" pitchFamily="2" charset="-122"/>
              </a:rPr>
              <a:t>年</a:t>
            </a:r>
            <a:r>
              <a:rPr lang="zh-CN" altLang="en-US" sz="1200" b="1" dirty="0" smtClean="0">
                <a:latin typeface="黑体" pitchFamily="2" charset="-122"/>
                <a:ea typeface="黑体" pitchFamily="2" charset="-122"/>
              </a:rPr>
              <a:t>荣</a:t>
            </a:r>
            <a:r>
              <a:rPr lang="zh-CN" altLang="zh-CN" sz="1200" b="1" dirty="0" smtClean="0">
                <a:latin typeface="黑体" pitchFamily="2" charset="-122"/>
                <a:ea typeface="黑体" pitchFamily="2" charset="-122"/>
              </a:rPr>
              <a:t>获江</a:t>
            </a:r>
            <a:r>
              <a:rPr lang="zh-CN" altLang="zh-CN" sz="1200" b="1" dirty="0">
                <a:latin typeface="黑体" pitchFamily="2" charset="-122"/>
                <a:ea typeface="黑体" pitchFamily="2" charset="-122"/>
              </a:rPr>
              <a:t>门市统筹党、工、青、妇基层组织建设“五好”示范点荣誉称号</a:t>
            </a:r>
            <a:r>
              <a:rPr lang="zh-CN" altLang="zh-CN" sz="1200" b="1" dirty="0" smtClean="0">
                <a:latin typeface="黑体" pitchFamily="2" charset="-122"/>
                <a:ea typeface="黑体" pitchFamily="2" charset="-122"/>
              </a:rPr>
              <a:t>；</a:t>
            </a:r>
            <a:endParaRPr lang="en-US" altLang="zh-CN" sz="1200" b="1" dirty="0" smtClean="0">
              <a:latin typeface="黑体" pitchFamily="2" charset="-122"/>
              <a:ea typeface="黑体" pitchFamily="2" charset="-122"/>
            </a:endParaRPr>
          </a:p>
          <a:p>
            <a:pPr>
              <a:lnSpc>
                <a:spcPct val="120000"/>
              </a:lnSpc>
              <a:spcBef>
                <a:spcPct val="50000"/>
              </a:spcBef>
              <a:buClr>
                <a:srgbClr val="CC3300"/>
              </a:buClr>
              <a:buBlip>
                <a:blip r:embed="rId1"/>
              </a:buBlip>
            </a:pPr>
            <a:r>
              <a:rPr lang="en-US" altLang="zh-CN" sz="1200" b="1" dirty="0" smtClean="0">
                <a:latin typeface="黑体" pitchFamily="2" charset="-122"/>
                <a:ea typeface="黑体" pitchFamily="2" charset="-122"/>
              </a:rPr>
              <a:t>2014</a:t>
            </a:r>
            <a:r>
              <a:rPr lang="zh-CN" altLang="en-US" sz="1200" b="1" dirty="0" smtClean="0">
                <a:latin typeface="黑体" pitchFamily="2" charset="-122"/>
                <a:ea typeface="黑体" pitchFamily="2" charset="-122"/>
              </a:rPr>
              <a:t>年会计所荣获新会区“青年文明号”，同年，荣获广东省注册会计师行业“青年文明号”，</a:t>
            </a:r>
            <a:r>
              <a:rPr lang="zh-CN" altLang="en-US" sz="1200" b="1" dirty="0">
                <a:latin typeface="黑体" pitchFamily="2" charset="-122"/>
                <a:ea typeface="黑体" pitchFamily="2" charset="-122"/>
              </a:rPr>
              <a:t>团支部</a:t>
            </a:r>
            <a:r>
              <a:rPr lang="zh-CN" altLang="en-US" sz="1200" b="1" dirty="0" smtClean="0">
                <a:latin typeface="黑体" pitchFamily="2" charset="-122"/>
                <a:ea typeface="黑体" pitchFamily="2" charset="-122"/>
              </a:rPr>
              <a:t>被广东注册</a:t>
            </a:r>
            <a:r>
              <a:rPr lang="zh-CN" altLang="en-US" sz="1200" b="1" dirty="0">
                <a:latin typeface="黑体" pitchFamily="2" charset="-122"/>
                <a:ea typeface="黑体" pitchFamily="2" charset="-122"/>
              </a:rPr>
              <a:t>会计师行业协会委员会授予“五四红旗团支部” 。</a:t>
            </a:r>
            <a:endParaRPr lang="en-US" altLang="zh-CN" sz="1200" b="1" dirty="0" smtClean="0">
              <a:latin typeface="黑体" pitchFamily="2" charset="-122"/>
              <a:ea typeface="黑体" pitchFamily="2" charset="-122"/>
            </a:endParaRPr>
          </a:p>
          <a:p>
            <a:pPr>
              <a:lnSpc>
                <a:spcPct val="120000"/>
              </a:lnSpc>
              <a:spcBef>
                <a:spcPct val="50000"/>
              </a:spcBef>
              <a:buClr>
                <a:srgbClr val="CC3300"/>
              </a:buClr>
              <a:buBlip>
                <a:blip r:embed="rId1"/>
              </a:buBlip>
            </a:pPr>
            <a:r>
              <a:rPr lang="en-US" altLang="zh-CN" sz="1200" b="1" dirty="0" smtClean="0">
                <a:latin typeface="黑体" pitchFamily="2" charset="-122"/>
                <a:ea typeface="黑体" pitchFamily="2" charset="-122"/>
              </a:rPr>
              <a:t>2015</a:t>
            </a:r>
            <a:r>
              <a:rPr lang="zh-CN" altLang="en-US" sz="1200" b="1" dirty="0" smtClean="0">
                <a:latin typeface="黑体" pitchFamily="2" charset="-122"/>
                <a:ea typeface="黑体" pitchFamily="2" charset="-122"/>
              </a:rPr>
              <a:t>年，团支部被中国注册会计师行业协会委员会授予“五四红旗团支部”。</a:t>
            </a:r>
            <a:endParaRPr lang="en-US" altLang="zh-CN" sz="1200" b="1" dirty="0" smtClean="0">
              <a:latin typeface="黑体" pitchFamily="2" charset="-122"/>
              <a:ea typeface="黑体" pitchFamily="2" charset="-122"/>
            </a:endParaRPr>
          </a:p>
          <a:p>
            <a:pPr>
              <a:lnSpc>
                <a:spcPct val="120000"/>
              </a:lnSpc>
              <a:spcBef>
                <a:spcPct val="50000"/>
              </a:spcBef>
              <a:buClr>
                <a:srgbClr val="CC3300"/>
              </a:buClr>
              <a:buBlip>
                <a:blip r:embed="rId1"/>
              </a:buBlip>
            </a:pPr>
            <a:r>
              <a:rPr lang="en-US" altLang="zh-CN" sz="1200" b="1" dirty="0" smtClean="0">
                <a:latin typeface="黑体" pitchFamily="2" charset="-122"/>
                <a:ea typeface="黑体" pitchFamily="2" charset="-122"/>
              </a:rPr>
              <a:t>2015</a:t>
            </a:r>
            <a:r>
              <a:rPr lang="zh-CN" altLang="zh-CN" sz="1200" b="1" dirty="0">
                <a:latin typeface="黑体" pitchFamily="2" charset="-122"/>
                <a:ea typeface="黑体" pitchFamily="2" charset="-122"/>
              </a:rPr>
              <a:t>年</a:t>
            </a:r>
            <a:r>
              <a:rPr lang="zh-CN" altLang="zh-CN" sz="1200" b="1" dirty="0" smtClean="0">
                <a:latin typeface="黑体" pitchFamily="2" charset="-122"/>
                <a:ea typeface="黑体" pitchFamily="2" charset="-122"/>
              </a:rPr>
              <a:t>，</a:t>
            </a:r>
            <a:r>
              <a:rPr lang="zh-CN" altLang="en-US" sz="1200" b="1" dirty="0" smtClean="0">
                <a:latin typeface="黑体" pitchFamily="2" charset="-122"/>
                <a:ea typeface="黑体" pitchFamily="2" charset="-122"/>
              </a:rPr>
              <a:t>党支部</a:t>
            </a:r>
            <a:r>
              <a:rPr lang="zh-CN" altLang="zh-CN" sz="1200" b="1" dirty="0" smtClean="0">
                <a:latin typeface="黑体" pitchFamily="2" charset="-122"/>
                <a:ea typeface="黑体" pitchFamily="2" charset="-122"/>
              </a:rPr>
              <a:t>被</a:t>
            </a:r>
            <a:r>
              <a:rPr lang="zh-CN" altLang="zh-CN" sz="1200" b="1" dirty="0">
                <a:latin typeface="黑体" pitchFamily="2" charset="-122"/>
                <a:ea typeface="黑体" pitchFamily="2" charset="-122"/>
              </a:rPr>
              <a:t>中共广东省注册会计师协会委员会授予</a:t>
            </a:r>
            <a:r>
              <a:rPr lang="en-US" altLang="zh-CN" sz="1200" b="1" dirty="0">
                <a:latin typeface="黑体" pitchFamily="2" charset="-122"/>
                <a:ea typeface="黑体" pitchFamily="2" charset="-122"/>
              </a:rPr>
              <a:t>2012-2014</a:t>
            </a:r>
            <a:r>
              <a:rPr lang="zh-CN" altLang="zh-CN" sz="1200" b="1" dirty="0" smtClean="0">
                <a:latin typeface="黑体" pitchFamily="2" charset="-122"/>
                <a:ea typeface="黑体" pitchFamily="2" charset="-122"/>
              </a:rPr>
              <a:t>年度</a:t>
            </a:r>
            <a:r>
              <a:rPr lang="zh-CN" altLang="en-US" sz="1200" b="1" dirty="0" smtClean="0">
                <a:latin typeface="黑体" pitchFamily="2" charset="-122"/>
                <a:ea typeface="黑体" pitchFamily="2" charset="-122"/>
              </a:rPr>
              <a:t>“</a:t>
            </a:r>
            <a:r>
              <a:rPr lang="zh-CN" altLang="zh-CN" sz="1200" b="1" dirty="0" smtClean="0">
                <a:latin typeface="黑体" pitchFamily="2" charset="-122"/>
                <a:ea typeface="黑体" pitchFamily="2" charset="-122"/>
              </a:rPr>
              <a:t>先进</a:t>
            </a:r>
            <a:r>
              <a:rPr lang="zh-CN" altLang="zh-CN" sz="1200" b="1" dirty="0">
                <a:latin typeface="黑体" pitchFamily="2" charset="-122"/>
                <a:ea typeface="黑体" pitchFamily="2" charset="-122"/>
              </a:rPr>
              <a:t>会计事务所党组织”</a:t>
            </a:r>
            <a:r>
              <a:rPr lang="zh-CN" altLang="zh-CN" sz="1200" b="1" dirty="0" smtClean="0">
                <a:latin typeface="黑体" pitchFamily="2" charset="-122"/>
                <a:ea typeface="黑体" pitchFamily="2" charset="-122"/>
              </a:rPr>
              <a:t>。</a:t>
            </a:r>
            <a:endParaRPr lang="en-US" altLang="zh-CN" sz="1200" b="1" dirty="0" smtClean="0">
              <a:latin typeface="黑体" pitchFamily="2" charset="-122"/>
              <a:ea typeface="黑体" pitchFamily="2" charset="-122"/>
            </a:endParaRPr>
          </a:p>
          <a:p>
            <a:pPr>
              <a:lnSpc>
                <a:spcPct val="120000"/>
              </a:lnSpc>
              <a:spcBef>
                <a:spcPct val="50000"/>
              </a:spcBef>
              <a:buClr>
                <a:srgbClr val="CC3300"/>
              </a:buClr>
              <a:buBlip>
                <a:blip r:embed="rId1"/>
              </a:buBlip>
            </a:pPr>
            <a:r>
              <a:rPr lang="en-US" altLang="zh-CN" sz="1200" b="1" dirty="0" smtClean="0">
                <a:latin typeface="黑体" pitchFamily="2" charset="-122"/>
                <a:ea typeface="黑体" pitchFamily="2" charset="-122"/>
              </a:rPr>
              <a:t>2016</a:t>
            </a:r>
            <a:r>
              <a:rPr lang="zh-CN" altLang="en-US" sz="1200" b="1" dirty="0" smtClean="0">
                <a:latin typeface="黑体" pitchFamily="2" charset="-122"/>
                <a:ea typeface="黑体" pitchFamily="2" charset="-122"/>
              </a:rPr>
              <a:t>年，</a:t>
            </a:r>
            <a:r>
              <a:rPr lang="zh-CN" altLang="en-US" sz="1200" b="1" dirty="0">
                <a:latin typeface="黑体" pitchFamily="2" charset="-122"/>
                <a:ea typeface="黑体" pitchFamily="2" charset="-122"/>
              </a:rPr>
              <a:t>团支部被</a:t>
            </a:r>
            <a:r>
              <a:rPr lang="zh-CN" altLang="zh-CN" sz="1200" b="1" dirty="0" smtClean="0">
                <a:latin typeface="黑体" pitchFamily="2" charset="-122"/>
                <a:ea typeface="黑体" pitchFamily="2" charset="-122"/>
              </a:rPr>
              <a:t>中共</a:t>
            </a:r>
            <a:r>
              <a:rPr lang="zh-CN" altLang="zh-CN" sz="1200" b="1" dirty="0">
                <a:latin typeface="黑体" pitchFamily="2" charset="-122"/>
                <a:ea typeface="黑体" pitchFamily="2" charset="-122"/>
              </a:rPr>
              <a:t>广东省注册会计师协会委员会</a:t>
            </a:r>
            <a:r>
              <a:rPr lang="zh-CN" altLang="zh-CN" sz="1200" b="1" dirty="0" smtClean="0">
                <a:latin typeface="黑体" pitchFamily="2" charset="-122"/>
                <a:ea typeface="黑体" pitchFamily="2" charset="-122"/>
              </a:rPr>
              <a:t>授予</a:t>
            </a:r>
            <a:r>
              <a:rPr lang="zh-CN" altLang="en-US" sz="1200" b="1" dirty="0" smtClean="0">
                <a:latin typeface="黑体" pitchFamily="2" charset="-122"/>
                <a:ea typeface="黑体" pitchFamily="2" charset="-122"/>
              </a:rPr>
              <a:t>“五四红旗团支部”。</a:t>
            </a:r>
            <a:endParaRPr lang="en-US" altLang="zh-CN" sz="1200" b="1" dirty="0" smtClean="0">
              <a:latin typeface="黑体" pitchFamily="2" charset="-122"/>
              <a:ea typeface="黑体"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9" name="TextBox 8"/>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717" y="3352655"/>
            <a:ext cx="6725840" cy="2987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5961" y="1131452"/>
            <a:ext cx="8064298" cy="2234458"/>
          </a:xfrm>
          <a:prstGeom prst="rect">
            <a:avLst/>
          </a:prstGeom>
        </p:spPr>
        <p:txBody>
          <a:bodyPr wrap="square">
            <a:spAutoFit/>
          </a:bodyPr>
          <a:lstStyle/>
          <a:p>
            <a:endParaRPr lang="zh-CN" altLang="en-US" sz="1200" b="1" dirty="0" smtClean="0"/>
          </a:p>
          <a:p>
            <a:pPr>
              <a:lnSpc>
                <a:spcPct val="120000"/>
              </a:lnSpc>
              <a:spcBef>
                <a:spcPct val="50000"/>
              </a:spcBef>
              <a:buClr>
                <a:srgbClr val="CC3300"/>
              </a:buClr>
              <a:buBlip>
                <a:blip r:embed="rId1"/>
              </a:buBlip>
            </a:pPr>
            <a:r>
              <a:rPr lang="en-US" altLang="zh-CN" sz="1200" b="1" dirty="0" smtClean="0">
                <a:latin typeface="黑体" pitchFamily="2" charset="-122"/>
                <a:ea typeface="黑体" pitchFamily="2" charset="-122"/>
              </a:rPr>
              <a:t>2011</a:t>
            </a:r>
            <a:r>
              <a:rPr lang="zh-CN" altLang="zh-CN" sz="1200" b="1" dirty="0">
                <a:latin typeface="黑体" pitchFamily="2" charset="-122"/>
                <a:ea typeface="黑体" pitchFamily="2" charset="-122"/>
              </a:rPr>
              <a:t>年</a:t>
            </a:r>
            <a:r>
              <a:rPr lang="en-US" altLang="zh-CN" sz="1200" b="1" dirty="0">
                <a:latin typeface="黑体" pitchFamily="2" charset="-122"/>
                <a:ea typeface="黑体" pitchFamily="2" charset="-122"/>
              </a:rPr>
              <a:t>6</a:t>
            </a:r>
            <a:r>
              <a:rPr lang="zh-CN" altLang="zh-CN" sz="1200" b="1" dirty="0">
                <a:latin typeface="黑体" pitchFamily="2" charset="-122"/>
                <a:ea typeface="黑体" pitchFamily="2" charset="-122"/>
              </a:rPr>
              <a:t>月，</a:t>
            </a:r>
            <a:r>
              <a:rPr lang="zh-CN" altLang="en-US" sz="1200" b="1" dirty="0">
                <a:latin typeface="黑体" pitchFamily="2" charset="-122"/>
                <a:ea typeface="黑体" pitchFamily="2" charset="-122"/>
              </a:rPr>
              <a:t>梁健帮</a:t>
            </a:r>
            <a:r>
              <a:rPr lang="zh-CN" altLang="zh-CN" sz="1200" b="1" dirty="0">
                <a:latin typeface="黑体" pitchFamily="2" charset="-122"/>
                <a:ea typeface="黑体" pitchFamily="2" charset="-122"/>
              </a:rPr>
              <a:t>被中共江门市直属机关工作委员会评为“优秀党员”</a:t>
            </a:r>
            <a:r>
              <a:rPr lang="zh-CN" altLang="en-US" sz="1200" b="1" dirty="0">
                <a:latin typeface="黑体" pitchFamily="2" charset="-122"/>
                <a:ea typeface="黑体" pitchFamily="2" charset="-122"/>
              </a:rPr>
              <a:t>；</a:t>
            </a:r>
            <a:r>
              <a:rPr lang="en-US" altLang="zh-CN" sz="1200" b="1" dirty="0">
                <a:latin typeface="黑体" pitchFamily="2" charset="-122"/>
                <a:ea typeface="黑体" pitchFamily="2" charset="-122"/>
              </a:rPr>
              <a:t>2011</a:t>
            </a:r>
            <a:r>
              <a:rPr lang="zh-CN" altLang="zh-CN" sz="1200" b="1" dirty="0">
                <a:latin typeface="黑体" pitchFamily="2" charset="-122"/>
                <a:ea typeface="黑体" pitchFamily="2" charset="-122"/>
              </a:rPr>
              <a:t>年</a:t>
            </a:r>
            <a:r>
              <a:rPr lang="en-US" altLang="zh-CN" sz="1200" b="1" dirty="0">
                <a:latin typeface="黑体" pitchFamily="2" charset="-122"/>
                <a:ea typeface="黑体" pitchFamily="2" charset="-122"/>
              </a:rPr>
              <a:t>6</a:t>
            </a:r>
            <a:r>
              <a:rPr lang="zh-CN" altLang="zh-CN" sz="1200" b="1" dirty="0">
                <a:latin typeface="黑体" pitchFamily="2" charset="-122"/>
                <a:ea typeface="黑体" pitchFamily="2" charset="-122"/>
              </a:rPr>
              <a:t>月，被中共广东省注册会计师协会工作委员会评为“优秀党员”；</a:t>
            </a:r>
            <a:r>
              <a:rPr lang="en-US" altLang="zh-CN" sz="1200" b="1" dirty="0">
                <a:latin typeface="黑体" pitchFamily="2" charset="-122"/>
                <a:ea typeface="黑体" pitchFamily="2" charset="-122"/>
              </a:rPr>
              <a:t>2014</a:t>
            </a:r>
            <a:r>
              <a:rPr lang="zh-CN" altLang="zh-CN" sz="1200" b="1" dirty="0">
                <a:latin typeface="黑体" pitchFamily="2" charset="-122"/>
                <a:ea typeface="黑体" pitchFamily="2" charset="-122"/>
              </a:rPr>
              <a:t>年</a:t>
            </a:r>
            <a:r>
              <a:rPr lang="en-US" altLang="zh-CN" sz="1200" b="1" dirty="0">
                <a:latin typeface="黑体" pitchFamily="2" charset="-122"/>
                <a:ea typeface="黑体" pitchFamily="2" charset="-122"/>
              </a:rPr>
              <a:t>12</a:t>
            </a:r>
            <a:r>
              <a:rPr lang="zh-CN" altLang="zh-CN" sz="1200" b="1" dirty="0">
                <a:latin typeface="黑体" pitchFamily="2" charset="-122"/>
                <a:ea typeface="黑体" pitchFamily="2" charset="-122"/>
              </a:rPr>
              <a:t>月，被中共广东省注册会计师协会工作委员会评为</a:t>
            </a:r>
            <a:r>
              <a:rPr lang="en-US" altLang="zh-CN" sz="1200" b="1" dirty="0">
                <a:latin typeface="黑体" pitchFamily="2" charset="-122"/>
                <a:ea typeface="黑体" pitchFamily="2" charset="-122"/>
              </a:rPr>
              <a:t>2012-2014</a:t>
            </a:r>
            <a:r>
              <a:rPr lang="zh-CN" altLang="zh-CN" sz="1200" b="1" dirty="0">
                <a:latin typeface="黑体" pitchFamily="2" charset="-122"/>
                <a:ea typeface="黑体" pitchFamily="2" charset="-122"/>
              </a:rPr>
              <a:t>年度“优秀党员”；</a:t>
            </a:r>
            <a:r>
              <a:rPr lang="en-US" altLang="zh-CN" sz="1200" b="1" dirty="0">
                <a:latin typeface="黑体" pitchFamily="2" charset="-122"/>
                <a:ea typeface="黑体" pitchFamily="2" charset="-122"/>
              </a:rPr>
              <a:t>2014</a:t>
            </a:r>
            <a:r>
              <a:rPr lang="zh-CN" altLang="zh-CN" sz="1200" b="1" dirty="0">
                <a:latin typeface="黑体" pitchFamily="2" charset="-122"/>
                <a:ea typeface="黑体" pitchFamily="2" charset="-122"/>
              </a:rPr>
              <a:t>年</a:t>
            </a:r>
            <a:r>
              <a:rPr lang="en-US" altLang="zh-CN" sz="1200" b="1" dirty="0">
                <a:latin typeface="黑体" pitchFamily="2" charset="-122"/>
                <a:ea typeface="黑体" pitchFamily="2" charset="-122"/>
              </a:rPr>
              <a:t>7</a:t>
            </a:r>
            <a:r>
              <a:rPr lang="zh-CN" altLang="zh-CN" sz="1200" b="1" dirty="0">
                <a:latin typeface="黑体" pitchFamily="2" charset="-122"/>
                <a:ea typeface="黑体" pitchFamily="2" charset="-122"/>
              </a:rPr>
              <a:t>月，被中共江门市直属机关工作委员会评为优秀“两新”党务工作者；</a:t>
            </a:r>
            <a:r>
              <a:rPr lang="en-US" altLang="zh-CN" sz="1200" b="1" dirty="0">
                <a:latin typeface="黑体" pitchFamily="2" charset="-122"/>
                <a:ea typeface="黑体" pitchFamily="2" charset="-122"/>
              </a:rPr>
              <a:t>2015</a:t>
            </a:r>
            <a:r>
              <a:rPr lang="zh-CN" altLang="zh-CN" sz="1200" b="1" dirty="0">
                <a:latin typeface="黑体" pitchFamily="2" charset="-122"/>
                <a:ea typeface="黑体" pitchFamily="2" charset="-122"/>
              </a:rPr>
              <a:t>年</a:t>
            </a:r>
            <a:r>
              <a:rPr lang="en-US" altLang="zh-CN" sz="1200" b="1" dirty="0">
                <a:latin typeface="黑体" pitchFamily="2" charset="-122"/>
                <a:ea typeface="黑体" pitchFamily="2" charset="-122"/>
              </a:rPr>
              <a:t>7</a:t>
            </a:r>
            <a:r>
              <a:rPr lang="zh-CN" altLang="zh-CN" sz="1200" b="1" dirty="0">
                <a:latin typeface="黑体" pitchFamily="2" charset="-122"/>
                <a:ea typeface="黑体" pitchFamily="2" charset="-122"/>
              </a:rPr>
              <a:t>月，被中共广东省委组织部评为优秀“两新”党支部</a:t>
            </a:r>
            <a:r>
              <a:rPr lang="zh-CN" altLang="zh-CN" sz="1200" b="1" dirty="0" smtClean="0">
                <a:latin typeface="黑体" pitchFamily="2" charset="-122"/>
                <a:ea typeface="黑体" pitchFamily="2" charset="-122"/>
              </a:rPr>
              <a:t>书记</a:t>
            </a:r>
            <a:r>
              <a:rPr lang="zh-CN" altLang="en-US" sz="1200" b="1" dirty="0" smtClean="0">
                <a:latin typeface="黑体" pitchFamily="2" charset="-122"/>
                <a:ea typeface="黑体" pitchFamily="2" charset="-122"/>
              </a:rPr>
              <a:t>；</a:t>
            </a:r>
            <a:r>
              <a:rPr lang="en-US" altLang="zh-CN" sz="1200" b="1" dirty="0" smtClean="0">
                <a:latin typeface="黑体" pitchFamily="2" charset="-122"/>
                <a:ea typeface="黑体" pitchFamily="2" charset="-122"/>
              </a:rPr>
              <a:t>2016</a:t>
            </a:r>
            <a:r>
              <a:rPr lang="zh-CN" altLang="en-US" sz="1200" b="1" dirty="0" smtClean="0">
                <a:latin typeface="黑体" pitchFamily="2" charset="-122"/>
                <a:ea typeface="黑体" pitchFamily="2" charset="-122"/>
              </a:rPr>
              <a:t>年</a:t>
            </a:r>
            <a:r>
              <a:rPr lang="en-US" altLang="zh-CN" sz="1200" b="1" dirty="0" smtClean="0">
                <a:latin typeface="黑体" pitchFamily="2" charset="-122"/>
                <a:ea typeface="黑体" pitchFamily="2" charset="-122"/>
              </a:rPr>
              <a:t>3</a:t>
            </a:r>
            <a:r>
              <a:rPr lang="zh-CN" altLang="en-US" sz="1200" b="1" dirty="0" smtClean="0">
                <a:latin typeface="黑体" pitchFamily="2" charset="-122"/>
                <a:ea typeface="黑体" pitchFamily="2" charset="-122"/>
              </a:rPr>
              <a:t>月，被中共广东省注册会计师协会工作委员会评为“优秀党支部书记”。</a:t>
            </a:r>
            <a:endParaRPr lang="en-US" altLang="zh-CN" sz="1200" b="1" dirty="0" smtClean="0">
              <a:latin typeface="黑体" pitchFamily="2" charset="-122"/>
              <a:ea typeface="黑体" pitchFamily="2" charset="-122"/>
            </a:endParaRPr>
          </a:p>
          <a:p>
            <a:pPr>
              <a:lnSpc>
                <a:spcPct val="120000"/>
              </a:lnSpc>
              <a:spcBef>
                <a:spcPct val="50000"/>
              </a:spcBef>
              <a:buClr>
                <a:srgbClr val="CC3300"/>
              </a:buClr>
              <a:buBlip>
                <a:blip r:embed="rId1"/>
              </a:buBlip>
            </a:pPr>
            <a:r>
              <a:rPr lang="en-US" altLang="zh-CN" sz="1200" b="1" dirty="0" smtClean="0">
                <a:latin typeface="黑体" pitchFamily="2" charset="-122"/>
                <a:ea typeface="黑体" pitchFamily="2" charset="-122"/>
              </a:rPr>
              <a:t>2010</a:t>
            </a:r>
            <a:r>
              <a:rPr lang="zh-CN" altLang="zh-CN" sz="1200" b="1" dirty="0">
                <a:latin typeface="黑体" pitchFamily="2" charset="-122"/>
                <a:ea typeface="黑体" pitchFamily="2" charset="-122"/>
              </a:rPr>
              <a:t>年，孙竞学被中共江门市注册会计师协会工作委员会评为“优秀共产党员”；</a:t>
            </a:r>
            <a:r>
              <a:rPr lang="en-US" altLang="zh-CN" sz="1200" b="1" dirty="0">
                <a:latin typeface="黑体" pitchFamily="2" charset="-122"/>
                <a:ea typeface="黑体" pitchFamily="2" charset="-122"/>
              </a:rPr>
              <a:t>2011</a:t>
            </a:r>
            <a:r>
              <a:rPr lang="zh-CN" altLang="zh-CN" sz="1200" b="1" dirty="0">
                <a:latin typeface="黑体" pitchFamily="2" charset="-122"/>
                <a:ea typeface="黑体" pitchFamily="2" charset="-122"/>
              </a:rPr>
              <a:t>年，梁映红被中共江门市注册会计师协会工作委员会评为“优秀共产党员”。</a:t>
            </a:r>
            <a:r>
              <a:rPr lang="en-US" altLang="zh-CN" sz="1200" b="1" dirty="0">
                <a:latin typeface="黑体" pitchFamily="2" charset="-122"/>
                <a:ea typeface="黑体" pitchFamily="2" charset="-122"/>
              </a:rPr>
              <a:t>2013</a:t>
            </a:r>
            <a:r>
              <a:rPr lang="zh-CN" altLang="zh-CN" sz="1200" b="1" dirty="0">
                <a:latin typeface="黑体" pitchFamily="2" charset="-122"/>
                <a:ea typeface="黑体" pitchFamily="2" charset="-122"/>
              </a:rPr>
              <a:t>年，梁映红荣获中国注册会计师行业“青年五四奖章</a:t>
            </a:r>
            <a:r>
              <a:rPr lang="zh-CN" altLang="zh-CN" sz="1200" b="1" dirty="0" smtClean="0">
                <a:latin typeface="黑体" pitchFamily="2" charset="-122"/>
                <a:ea typeface="黑体" pitchFamily="2" charset="-122"/>
              </a:rPr>
              <a:t>”；钟</a:t>
            </a:r>
            <a:r>
              <a:rPr lang="zh-CN" altLang="zh-CN" sz="1200" b="1" dirty="0">
                <a:latin typeface="黑体" pitchFamily="2" charset="-122"/>
                <a:ea typeface="黑体" pitchFamily="2" charset="-122"/>
              </a:rPr>
              <a:t>小兰荣获江门市青企联颁发的</a:t>
            </a:r>
            <a:r>
              <a:rPr lang="en-US" altLang="zh-CN" sz="1200" b="1" dirty="0">
                <a:latin typeface="黑体" pitchFamily="2" charset="-122"/>
                <a:ea typeface="黑体" pitchFamily="2" charset="-122"/>
              </a:rPr>
              <a:t>2011-2012</a:t>
            </a:r>
            <a:r>
              <a:rPr lang="zh-CN" altLang="zh-CN" sz="1200" b="1" dirty="0">
                <a:latin typeface="黑体" pitchFamily="2" charset="-122"/>
                <a:ea typeface="黑体" pitchFamily="2" charset="-122"/>
              </a:rPr>
              <a:t>年度“优秀青年员工”，杨敏瑜荣获</a:t>
            </a:r>
            <a:r>
              <a:rPr lang="en-US" altLang="zh-CN" sz="1200" b="1" dirty="0">
                <a:latin typeface="黑体" pitchFamily="2" charset="-122"/>
                <a:ea typeface="黑体" pitchFamily="2" charset="-122"/>
              </a:rPr>
              <a:t>2014</a:t>
            </a:r>
            <a:r>
              <a:rPr lang="zh-CN" altLang="zh-CN" sz="1200" b="1" dirty="0">
                <a:latin typeface="黑体" pitchFamily="2" charset="-122"/>
                <a:ea typeface="黑体" pitchFamily="2" charset="-122"/>
              </a:rPr>
              <a:t>年度广东省注册会计师行业颁发的“优秀团干部”等荣誉称号</a:t>
            </a:r>
            <a:r>
              <a:rPr lang="zh-CN" altLang="zh-CN" sz="1200" b="1" dirty="0" smtClean="0">
                <a:latin typeface="黑体" pitchFamily="2" charset="-122"/>
                <a:ea typeface="黑体" pitchFamily="2" charset="-122"/>
              </a:rPr>
              <a:t>。</a:t>
            </a:r>
            <a:endParaRPr lang="en-US" altLang="zh-CN" sz="1200" b="1" dirty="0" smtClean="0">
              <a:latin typeface="黑体" pitchFamily="2" charset="-122"/>
              <a:ea typeface="黑体" pitchFamily="2"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8" name="TextBox 7"/>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10" name="圆角矩形 9"/>
          <p:cNvSpPr/>
          <p:nvPr/>
        </p:nvSpPr>
        <p:spPr>
          <a:xfrm>
            <a:off x="827584" y="250959"/>
            <a:ext cx="2030504" cy="864096"/>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员工荣誉</a:t>
            </a:r>
            <a:endParaRPr lang="zh-CN" altLang="en-US" sz="2800" b="1" dirty="0">
              <a:solidFill>
                <a:schemeClr val="bg1"/>
              </a:solidFill>
              <a:latin typeface="黑体" pitchFamily="2" charset="-122"/>
              <a:ea typeface="黑体"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614" y="3336479"/>
            <a:ext cx="3546498" cy="282995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088" y="3336479"/>
            <a:ext cx="3890526" cy="28299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红色块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276474"/>
            <a:ext cx="9144001" cy="25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39952" y="3233920"/>
            <a:ext cx="4320480" cy="707886"/>
          </a:xfrm>
          <a:prstGeom prst="rect">
            <a:avLst/>
          </a:prstGeom>
          <a:noFill/>
        </p:spPr>
        <p:txBody>
          <a:bodyPr wrap="square" rtlCol="0">
            <a:spAutoFit/>
          </a:bodyPr>
          <a:lstStyle/>
          <a:p>
            <a:r>
              <a:rPr lang="en-US" altLang="zh-CN" sz="4000" b="1" dirty="0" smtClean="0">
                <a:solidFill>
                  <a:schemeClr val="bg1"/>
                </a:solidFill>
              </a:rPr>
              <a:t>3</a:t>
            </a:r>
            <a:r>
              <a:rPr lang="zh-CN" altLang="en-US" sz="4000" b="1" dirty="0" smtClean="0">
                <a:solidFill>
                  <a:schemeClr val="bg1"/>
                </a:solidFill>
              </a:rPr>
              <a:t>、过往业务经验</a:t>
            </a:r>
            <a:endParaRPr lang="zh-CN" altLang="en-US" sz="4000" b="1"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3232"/>
            <a:ext cx="9144001" cy="356535"/>
          </a:xfrm>
          <a:prstGeom prst="rect">
            <a:avLst/>
          </a:prstGeom>
        </p:spPr>
      </p:pic>
      <p:sp>
        <p:nvSpPr>
          <p:cNvPr id="7" name="TextBox 6"/>
          <p:cNvSpPr txBox="1"/>
          <p:nvPr/>
        </p:nvSpPr>
        <p:spPr>
          <a:xfrm>
            <a:off x="6408291" y="634145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566227" y="260648"/>
            <a:ext cx="2030504" cy="720080"/>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客户领域</a:t>
            </a:r>
            <a:endParaRPr lang="zh-CN" altLang="en-US" sz="2800" b="1" dirty="0">
              <a:solidFill>
                <a:schemeClr val="bg1"/>
              </a:solidFill>
              <a:latin typeface="黑体" pitchFamily="2" charset="-122"/>
              <a:ea typeface="黑体" pitchFamily="2" charset="-122"/>
            </a:endParaRPr>
          </a:p>
        </p:txBody>
      </p:sp>
      <p:pic>
        <p:nvPicPr>
          <p:cNvPr id="102" name="图片 10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103" name="TextBox 102"/>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581380"/>
            <a:ext cx="7704856" cy="4223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760" y="3747857"/>
            <a:ext cx="11737304"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01511" y="1484784"/>
            <a:ext cx="6912768" cy="5532120"/>
          </a:xfrm>
          <a:prstGeom prst="rect">
            <a:avLst/>
          </a:prstGeom>
        </p:spPr>
        <p:txBody>
          <a:bodyPr wrap="square">
            <a:spAutoFit/>
          </a:bodyPr>
          <a:lstStyle/>
          <a:p>
            <a:r>
              <a:rPr lang="zh-CN" altLang="zh-CN" sz="1600" b="1" dirty="0"/>
              <a:t>（</a:t>
            </a:r>
            <a:r>
              <a:rPr lang="en-US" altLang="zh-CN" sz="1600" b="1" dirty="0"/>
              <a:t>1</a:t>
            </a:r>
            <a:r>
              <a:rPr lang="zh-CN" altLang="zh-CN" sz="1600" b="1" dirty="0" smtClean="0"/>
              <a:t>）</a:t>
            </a:r>
            <a:r>
              <a:rPr lang="zh-CN" altLang="en-US" sz="1600" b="1" dirty="0"/>
              <a:t>中国国际海运集装箱（集团）</a:t>
            </a:r>
            <a:r>
              <a:rPr lang="zh-CN" altLang="en-US" sz="1600" b="1" dirty="0" smtClean="0"/>
              <a:t>股份有限公司子公司</a:t>
            </a:r>
            <a:r>
              <a:rPr lang="zh-CN" altLang="zh-CN" sz="1600" b="1" dirty="0" smtClean="0"/>
              <a:t>企业</a:t>
            </a:r>
            <a:r>
              <a:rPr lang="zh-CN" altLang="zh-CN" sz="1600" b="1" dirty="0"/>
              <a:t>所得税汇算清缴审计；</a:t>
            </a:r>
            <a:endParaRPr lang="zh-CN" altLang="zh-CN" sz="1600" b="1" dirty="0"/>
          </a:p>
          <a:p>
            <a:r>
              <a:rPr lang="zh-CN" altLang="zh-CN" sz="1600" b="1" dirty="0"/>
              <a:t>（</a:t>
            </a:r>
            <a:r>
              <a:rPr lang="en-US" altLang="zh-CN" sz="1600" b="1" dirty="0"/>
              <a:t>2</a:t>
            </a:r>
            <a:r>
              <a:rPr lang="zh-CN" altLang="zh-CN" sz="1600" b="1" dirty="0"/>
              <a:t>）香港建设</a:t>
            </a:r>
            <a:r>
              <a:rPr lang="en-US" altLang="zh-CN" sz="1600" b="1" dirty="0"/>
              <a:t>(</a:t>
            </a:r>
            <a:r>
              <a:rPr lang="zh-CN" altLang="zh-CN" sz="1600" b="1" dirty="0"/>
              <a:t>江门）物业发展有限公司（上市公司）土地增值税汇算、年度报表审计及企业所得税汇算清缴审计；</a:t>
            </a:r>
            <a:endParaRPr lang="zh-CN" altLang="zh-CN" sz="1600" b="1" dirty="0"/>
          </a:p>
          <a:p>
            <a:r>
              <a:rPr lang="zh-CN" altLang="zh-CN" sz="1600" b="1" dirty="0"/>
              <a:t>（</a:t>
            </a:r>
            <a:r>
              <a:rPr lang="en-US" altLang="zh-CN" sz="1600" b="1" dirty="0"/>
              <a:t>3</a:t>
            </a:r>
            <a:r>
              <a:rPr lang="zh-CN" altLang="zh-CN" sz="1600" b="1" dirty="0"/>
              <a:t>）江裕</a:t>
            </a:r>
            <a:r>
              <a:rPr lang="zh-CN" altLang="zh-CN" sz="1600" b="1" dirty="0" smtClean="0"/>
              <a:t>集团</a:t>
            </a:r>
            <a:r>
              <a:rPr lang="zh-CN" altLang="en-US" sz="1600" b="1" dirty="0" smtClean="0"/>
              <a:t>有限公司</a:t>
            </a:r>
            <a:r>
              <a:rPr lang="zh-CN" altLang="zh-CN" sz="1600" b="1" dirty="0" smtClean="0"/>
              <a:t>年度</a:t>
            </a:r>
            <a:r>
              <a:rPr lang="zh-CN" altLang="zh-CN" sz="1600" b="1" dirty="0"/>
              <a:t>报表审计及企业所得税汇算清缴审计；</a:t>
            </a:r>
            <a:endParaRPr lang="zh-CN" altLang="zh-CN" sz="1600" b="1" dirty="0"/>
          </a:p>
          <a:p>
            <a:r>
              <a:rPr lang="zh-CN" altLang="zh-CN" sz="1600" b="1" dirty="0"/>
              <a:t>（</a:t>
            </a:r>
            <a:r>
              <a:rPr lang="en-US" altLang="zh-CN" sz="1600" b="1" dirty="0"/>
              <a:t>4</a:t>
            </a:r>
            <a:r>
              <a:rPr lang="zh-CN" altLang="zh-CN" sz="1600" b="1" dirty="0" smtClean="0"/>
              <a:t>）</a:t>
            </a:r>
            <a:r>
              <a:rPr lang="zh-CN" altLang="en-US" sz="1600" b="1" dirty="0"/>
              <a:t>亚太森博（广东）纸业有限公司</a:t>
            </a:r>
            <a:r>
              <a:rPr lang="zh-CN" altLang="zh-CN" sz="1600" b="1" dirty="0" smtClean="0"/>
              <a:t>所得税</a:t>
            </a:r>
            <a:r>
              <a:rPr lang="zh-CN" altLang="zh-CN" sz="1600" b="1" dirty="0"/>
              <a:t>汇算清缴审计；</a:t>
            </a:r>
            <a:endParaRPr lang="zh-CN" altLang="zh-CN" sz="1600" b="1" dirty="0"/>
          </a:p>
          <a:p>
            <a:r>
              <a:rPr lang="zh-CN" altLang="zh-CN" sz="1600" b="1" dirty="0"/>
              <a:t>（</a:t>
            </a:r>
            <a:r>
              <a:rPr lang="en-US" altLang="zh-CN" sz="1600" b="1" dirty="0"/>
              <a:t>5</a:t>
            </a:r>
            <a:r>
              <a:rPr lang="zh-CN" altLang="zh-CN" sz="1600" b="1" dirty="0"/>
              <a:t>）广东南车轨道交通车辆有限公司所得税汇算清缴审计；</a:t>
            </a:r>
            <a:endParaRPr lang="zh-CN" altLang="zh-CN" sz="1600" b="1" dirty="0"/>
          </a:p>
          <a:p>
            <a:r>
              <a:rPr lang="zh-CN" altLang="zh-CN" sz="1600" b="1" dirty="0"/>
              <a:t>（</a:t>
            </a:r>
            <a:r>
              <a:rPr lang="en-US" altLang="zh-CN" sz="1600" b="1" dirty="0"/>
              <a:t>6</a:t>
            </a:r>
            <a:r>
              <a:rPr lang="zh-CN" altLang="zh-CN" sz="1600" b="1" dirty="0"/>
              <a:t>）</a:t>
            </a:r>
            <a:r>
              <a:rPr lang="en-US" altLang="zh-CN" sz="1600" b="1" dirty="0"/>
              <a:t>ABB</a:t>
            </a:r>
            <a:r>
              <a:rPr lang="zh-CN" altLang="zh-CN" sz="1600" b="1" dirty="0"/>
              <a:t>新会低压开关有限公司所得税汇算清缴审计；</a:t>
            </a:r>
            <a:endParaRPr lang="zh-CN" altLang="zh-CN" sz="1600" b="1" dirty="0"/>
          </a:p>
          <a:p>
            <a:r>
              <a:rPr lang="zh-CN" altLang="zh-CN" sz="1600" b="1" dirty="0"/>
              <a:t>（</a:t>
            </a:r>
            <a:r>
              <a:rPr lang="en-US" altLang="zh-CN" sz="1600" b="1" dirty="0"/>
              <a:t>7</a:t>
            </a:r>
            <a:r>
              <a:rPr lang="zh-CN" altLang="zh-CN" sz="1600" b="1" dirty="0"/>
              <a:t>）广东华泰纸业有限公司所得税汇算清缴</a:t>
            </a:r>
            <a:r>
              <a:rPr lang="zh-CN" altLang="zh-CN" sz="1600" b="1" dirty="0" smtClean="0"/>
              <a:t>审计</a:t>
            </a:r>
            <a:r>
              <a:rPr lang="zh-CN" altLang="en-US" sz="1600" b="1" dirty="0" smtClean="0"/>
              <a:t>；</a:t>
            </a:r>
            <a:endParaRPr lang="zh-CN" altLang="zh-CN" sz="1600" b="1" dirty="0"/>
          </a:p>
          <a:p>
            <a:r>
              <a:rPr lang="zh-CN" altLang="zh-CN" sz="1600" b="1" dirty="0" smtClean="0"/>
              <a:t>（</a:t>
            </a:r>
            <a:r>
              <a:rPr lang="en-US" altLang="zh-CN" sz="1600" b="1" dirty="0"/>
              <a:t>8</a:t>
            </a:r>
            <a:r>
              <a:rPr lang="zh-CN" altLang="zh-CN" sz="1600" b="1" dirty="0" smtClean="0"/>
              <a:t>）</a:t>
            </a:r>
            <a:r>
              <a:rPr lang="zh-CN" altLang="zh-CN" sz="1600" b="1" dirty="0"/>
              <a:t>江门市金凯悦大酒店有限公司所得税汇算清缴审计；</a:t>
            </a:r>
            <a:endParaRPr lang="zh-CN" altLang="zh-CN" sz="1600" b="1" dirty="0"/>
          </a:p>
          <a:p>
            <a:r>
              <a:rPr lang="zh-CN" altLang="en-US" sz="1600" b="1" dirty="0" smtClean="0"/>
              <a:t>（</a:t>
            </a:r>
            <a:r>
              <a:rPr lang="en-US" altLang="zh-CN" sz="1600" b="1" dirty="0" smtClean="0"/>
              <a:t>9</a:t>
            </a:r>
            <a:r>
              <a:rPr lang="zh-CN" altLang="en-US" sz="1600" b="1" dirty="0" smtClean="0"/>
              <a:t>）</a:t>
            </a:r>
            <a:r>
              <a:rPr lang="zh-CN" altLang="zh-CN" sz="1600" b="1" dirty="0" smtClean="0"/>
              <a:t>江</a:t>
            </a:r>
            <a:r>
              <a:rPr lang="zh-CN" altLang="zh-CN" sz="1600" b="1" dirty="0"/>
              <a:t>门市龙泉酒店</a:t>
            </a:r>
            <a:r>
              <a:rPr lang="zh-CN" altLang="zh-CN" sz="1600" b="1" dirty="0" smtClean="0"/>
              <a:t>有限公司</a:t>
            </a:r>
            <a:endParaRPr lang="en-US" altLang="zh-CN" sz="1600" b="1" dirty="0" smtClean="0"/>
          </a:p>
          <a:p>
            <a:r>
              <a:rPr lang="zh-CN" altLang="en-US" sz="1600" b="1" dirty="0" smtClean="0"/>
              <a:t>（</a:t>
            </a:r>
            <a:r>
              <a:rPr lang="en-US" altLang="zh-CN" sz="1600" b="1" dirty="0" smtClean="0"/>
              <a:t>10</a:t>
            </a:r>
            <a:r>
              <a:rPr lang="zh-CN" altLang="en-US" sz="1600" b="1" dirty="0" smtClean="0"/>
              <a:t>）</a:t>
            </a:r>
            <a:r>
              <a:rPr lang="zh-CN" altLang="zh-CN" sz="1600" b="1" dirty="0" smtClean="0"/>
              <a:t>广东新会罗坑电力器材有限公司</a:t>
            </a:r>
            <a:r>
              <a:rPr lang="zh-CN" altLang="zh-CN" sz="1600" b="1" dirty="0"/>
              <a:t>的财税顾问</a:t>
            </a:r>
            <a:r>
              <a:rPr lang="zh-CN" altLang="zh-CN" sz="1600" b="1" dirty="0" smtClean="0"/>
              <a:t>；</a:t>
            </a:r>
            <a:endParaRPr lang="en-US" altLang="zh-CN" sz="1600" b="1" dirty="0" smtClean="0"/>
          </a:p>
          <a:p>
            <a:r>
              <a:rPr lang="zh-CN" altLang="zh-CN" sz="1600" b="1" dirty="0"/>
              <a:t>（</a:t>
            </a:r>
            <a:r>
              <a:rPr lang="en-US" altLang="zh-CN" sz="1600" b="1" dirty="0" smtClean="0"/>
              <a:t>11</a:t>
            </a:r>
            <a:r>
              <a:rPr lang="zh-CN" altLang="zh-CN" sz="1600" b="1" dirty="0" smtClean="0"/>
              <a:t>）</a:t>
            </a:r>
            <a:r>
              <a:rPr lang="zh-CN" altLang="zh-CN" sz="1600" b="1" dirty="0"/>
              <a:t>江门市骏凯豪庭开发建设有限公司的税务顾问所得税汇算清缴、土地增值税汇算审计；</a:t>
            </a:r>
            <a:endParaRPr lang="zh-CN" altLang="zh-CN" sz="1600" b="1" dirty="0"/>
          </a:p>
          <a:p>
            <a:r>
              <a:rPr lang="zh-CN" altLang="zh-CN" sz="1600" b="1" dirty="0"/>
              <a:t>（</a:t>
            </a:r>
            <a:r>
              <a:rPr lang="en-US" altLang="zh-CN" sz="1600" b="1" dirty="0" smtClean="0"/>
              <a:t>12</a:t>
            </a:r>
            <a:r>
              <a:rPr lang="zh-CN" altLang="zh-CN" sz="1600" b="1" dirty="0" smtClean="0"/>
              <a:t>）</a:t>
            </a:r>
            <a:r>
              <a:rPr lang="zh-CN" altLang="zh-CN" sz="1600" b="1" dirty="0"/>
              <a:t>江门市七建集团的破产清算司法审计</a:t>
            </a:r>
            <a:r>
              <a:rPr lang="zh-CN" altLang="zh-CN" sz="1600" b="1" dirty="0" smtClean="0"/>
              <a:t>；</a:t>
            </a:r>
            <a:endParaRPr lang="en-US" altLang="zh-CN" sz="1600" b="1" dirty="0" smtClean="0"/>
          </a:p>
          <a:p>
            <a:r>
              <a:rPr lang="zh-CN" altLang="en-US" sz="1600" b="1" dirty="0"/>
              <a:t>（</a:t>
            </a:r>
            <a:r>
              <a:rPr lang="en-US" altLang="zh-CN" sz="1600" b="1" dirty="0" smtClean="0"/>
              <a:t>13</a:t>
            </a:r>
            <a:r>
              <a:rPr lang="zh-CN" altLang="en-US" sz="1600" b="1" dirty="0" smtClean="0"/>
              <a:t>）</a:t>
            </a:r>
            <a:r>
              <a:rPr lang="zh-CN" altLang="en-US" sz="1600" b="1" dirty="0"/>
              <a:t>万达广场投资有限公司</a:t>
            </a:r>
            <a:r>
              <a:rPr lang="zh-CN" altLang="zh-CN" sz="1600" b="1" dirty="0"/>
              <a:t>企业所得税汇算清缴审计</a:t>
            </a:r>
            <a:r>
              <a:rPr lang="zh-CN" altLang="en-US" sz="1600" b="1" dirty="0"/>
              <a:t>及土地增值税汇算审计；</a:t>
            </a:r>
            <a:endParaRPr lang="en-US" altLang="zh-CN" sz="1600" b="1" dirty="0"/>
          </a:p>
          <a:p>
            <a:r>
              <a:rPr lang="zh-CN" altLang="en-US" sz="1600" b="1" dirty="0"/>
              <a:t>（</a:t>
            </a:r>
            <a:r>
              <a:rPr lang="en-US" altLang="zh-CN" sz="1600" b="1" dirty="0" smtClean="0"/>
              <a:t>14</a:t>
            </a:r>
            <a:r>
              <a:rPr lang="zh-CN" altLang="en-US" sz="1600" b="1" dirty="0" smtClean="0"/>
              <a:t>）</a:t>
            </a:r>
            <a:r>
              <a:rPr lang="zh-CN" altLang="en-US" sz="1600" b="1" dirty="0"/>
              <a:t>江门市越秀城建房地产有限公司</a:t>
            </a:r>
            <a:r>
              <a:rPr lang="zh-CN" altLang="zh-CN" sz="1600" b="1" dirty="0"/>
              <a:t>所得税汇算清缴审计</a:t>
            </a:r>
            <a:r>
              <a:rPr lang="zh-CN" altLang="en-US" sz="1600" b="1" dirty="0"/>
              <a:t>及土地增值税汇算审计；</a:t>
            </a:r>
            <a:endParaRPr lang="en-US" altLang="zh-CN" sz="1600" b="1" dirty="0"/>
          </a:p>
          <a:p>
            <a:endParaRPr lang="en-US" altLang="zh-CN" sz="1700" b="1" dirty="0"/>
          </a:p>
          <a:p>
            <a:endParaRPr lang="en-US" altLang="zh-CN" b="1" dirty="0" smtClean="0"/>
          </a:p>
          <a:p>
            <a:endParaRPr lang="zh-CN" altLang="zh-CN" b="1" dirty="0" smtClean="0"/>
          </a:p>
        </p:txBody>
      </p:sp>
      <p:sp>
        <p:nvSpPr>
          <p:cNvPr id="3" name="圆角矩形 2"/>
          <p:cNvSpPr/>
          <p:nvPr/>
        </p:nvSpPr>
        <p:spPr>
          <a:xfrm>
            <a:off x="3419872" y="260648"/>
            <a:ext cx="2448272" cy="720080"/>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部分业务经验</a:t>
            </a:r>
            <a:endParaRPr lang="zh-CN" altLang="en-US" sz="2800" b="1" dirty="0">
              <a:solidFill>
                <a:schemeClr val="bg1"/>
              </a:solidFill>
              <a:latin typeface="黑体" pitchFamily="2" charset="-122"/>
              <a:ea typeface="黑体"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5" name="TextBox 4"/>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2816" y="3734125"/>
            <a:ext cx="12241360"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87624" y="1524449"/>
            <a:ext cx="6840760" cy="4985980"/>
          </a:xfrm>
          <a:prstGeom prst="rect">
            <a:avLst/>
          </a:prstGeom>
        </p:spPr>
        <p:txBody>
          <a:bodyPr wrap="square">
            <a:spAutoFit/>
          </a:bodyPr>
          <a:lstStyle/>
          <a:p>
            <a:r>
              <a:rPr lang="zh-CN" altLang="zh-CN" sz="1700" b="1" dirty="0" smtClean="0"/>
              <a:t>（</a:t>
            </a:r>
            <a:r>
              <a:rPr lang="en-US" altLang="zh-CN" sz="1700" b="1" dirty="0" smtClean="0"/>
              <a:t>145</a:t>
            </a:r>
            <a:r>
              <a:rPr lang="zh-CN" altLang="zh-CN" sz="1700" b="1" dirty="0" smtClean="0"/>
              <a:t>）</a:t>
            </a:r>
            <a:r>
              <a:rPr lang="zh-CN" altLang="zh-CN" sz="1700" b="1" dirty="0"/>
              <a:t>江门银雁房地产开发有限公司土地增值税、年度所得税汇算清缴（鹤山雁山一期）；</a:t>
            </a:r>
            <a:endParaRPr lang="zh-CN" altLang="zh-CN" sz="1700" b="1" dirty="0"/>
          </a:p>
          <a:p>
            <a:r>
              <a:rPr lang="zh-CN" altLang="zh-CN" sz="1700" b="1" dirty="0"/>
              <a:t>（</a:t>
            </a:r>
            <a:r>
              <a:rPr lang="en-US" altLang="zh-CN" sz="1700" b="1" dirty="0" smtClean="0"/>
              <a:t>16</a:t>
            </a:r>
            <a:r>
              <a:rPr lang="zh-CN" altLang="zh-CN" sz="1700" b="1" dirty="0" smtClean="0"/>
              <a:t>）</a:t>
            </a:r>
            <a:r>
              <a:rPr lang="zh-CN" altLang="zh-CN" sz="1700" b="1" dirty="0"/>
              <a:t>江门市海螺水泥有限公司年度报表审计及企业所得税汇算清缴审计；</a:t>
            </a:r>
            <a:endParaRPr lang="zh-CN" altLang="zh-CN" sz="1700" b="1" dirty="0"/>
          </a:p>
          <a:p>
            <a:r>
              <a:rPr lang="zh-CN" altLang="zh-CN" sz="1700" b="1" dirty="0"/>
              <a:t>（</a:t>
            </a:r>
            <a:r>
              <a:rPr lang="en-US" altLang="zh-CN" sz="1700" b="1" dirty="0" smtClean="0"/>
              <a:t>17</a:t>
            </a:r>
            <a:r>
              <a:rPr lang="zh-CN" altLang="zh-CN" sz="1700" b="1" dirty="0" smtClean="0"/>
              <a:t>）</a:t>
            </a:r>
            <a:r>
              <a:rPr lang="zh-CN" altLang="zh-CN" sz="1700" b="1" dirty="0"/>
              <a:t>江门市政集团年度报表审计及企业所得税汇算清缴审计；</a:t>
            </a:r>
            <a:endParaRPr lang="zh-CN" altLang="zh-CN" sz="1700" b="1" dirty="0"/>
          </a:p>
          <a:p>
            <a:r>
              <a:rPr lang="zh-CN" altLang="zh-CN" sz="1700" b="1" dirty="0"/>
              <a:t>（</a:t>
            </a:r>
            <a:r>
              <a:rPr lang="en-US" altLang="zh-CN" sz="1700" b="1" dirty="0" smtClean="0"/>
              <a:t>18</a:t>
            </a:r>
            <a:r>
              <a:rPr lang="zh-CN" altLang="zh-CN" sz="1700" b="1" dirty="0" smtClean="0"/>
              <a:t>）</a:t>
            </a:r>
            <a:r>
              <a:rPr lang="zh-CN" altLang="zh-CN" sz="1700" b="1" dirty="0"/>
              <a:t>江门益丞集团年度报表审计及企业所得税汇算清缴审计</a:t>
            </a:r>
            <a:r>
              <a:rPr lang="zh-CN" altLang="zh-CN" sz="1700" b="1" dirty="0" smtClean="0"/>
              <a:t>；</a:t>
            </a:r>
            <a:endParaRPr lang="en-US" altLang="zh-CN" sz="1700" b="1" dirty="0" smtClean="0"/>
          </a:p>
          <a:p>
            <a:r>
              <a:rPr lang="zh-CN" altLang="zh-CN" sz="1700" b="1" dirty="0"/>
              <a:t>（</a:t>
            </a:r>
            <a:r>
              <a:rPr lang="en-US" altLang="zh-CN" sz="1700" b="1" dirty="0" smtClean="0"/>
              <a:t>19</a:t>
            </a:r>
            <a:r>
              <a:rPr lang="zh-CN" altLang="zh-CN" sz="1700" b="1" dirty="0" smtClean="0"/>
              <a:t>）</a:t>
            </a:r>
            <a:r>
              <a:rPr lang="zh-CN" altLang="zh-CN" sz="1700" b="1" dirty="0"/>
              <a:t>西铁城在江门子公司江门新星真空镀膜公司财税顾问及年度报表审计及企业所得税汇算</a:t>
            </a:r>
            <a:r>
              <a:rPr lang="zh-CN" altLang="zh-CN" sz="1700" b="1" dirty="0" smtClean="0"/>
              <a:t>审计</a:t>
            </a:r>
            <a:r>
              <a:rPr lang="zh-CN" altLang="en-US" sz="1700" b="1" dirty="0" smtClean="0"/>
              <a:t>；</a:t>
            </a:r>
            <a:endParaRPr lang="en-US" altLang="zh-CN" sz="1700" b="1" dirty="0" smtClean="0"/>
          </a:p>
          <a:p>
            <a:r>
              <a:rPr lang="zh-CN" altLang="zh-CN" sz="1700" b="1" dirty="0" smtClean="0"/>
              <a:t>（</a:t>
            </a:r>
            <a:r>
              <a:rPr lang="en-US" altLang="zh-CN" sz="1700" b="1" dirty="0" smtClean="0"/>
              <a:t>20</a:t>
            </a:r>
            <a:r>
              <a:rPr lang="zh-CN" altLang="zh-CN" sz="1700" b="1" dirty="0" smtClean="0"/>
              <a:t>）</a:t>
            </a:r>
            <a:r>
              <a:rPr lang="zh-CN" altLang="zh-CN" sz="1700" b="1" dirty="0"/>
              <a:t>江门融顺集团转制审计；</a:t>
            </a:r>
            <a:endParaRPr lang="zh-CN" altLang="zh-CN" sz="1700" b="1" dirty="0"/>
          </a:p>
          <a:p>
            <a:r>
              <a:rPr lang="zh-CN" altLang="zh-CN" sz="1700" b="1" dirty="0" smtClean="0"/>
              <a:t>（</a:t>
            </a:r>
            <a:r>
              <a:rPr lang="en-US" altLang="zh-CN" sz="1700" b="1" dirty="0" smtClean="0"/>
              <a:t>21</a:t>
            </a:r>
            <a:r>
              <a:rPr lang="zh-CN" altLang="zh-CN" sz="1700" b="1" dirty="0" smtClean="0"/>
              <a:t>）</a:t>
            </a:r>
            <a:r>
              <a:rPr lang="zh-CN" altLang="zh-CN" sz="1700" b="1" dirty="0"/>
              <a:t>佛山交通局还贷公路审计；</a:t>
            </a:r>
            <a:endParaRPr lang="zh-CN" altLang="zh-CN" sz="1700" b="1" dirty="0"/>
          </a:p>
          <a:p>
            <a:r>
              <a:rPr lang="zh-CN" altLang="zh-CN" sz="1700" b="1" dirty="0"/>
              <a:t>（</a:t>
            </a:r>
            <a:r>
              <a:rPr lang="en-US" altLang="zh-CN" sz="1700" b="1" dirty="0" smtClean="0"/>
              <a:t>22</a:t>
            </a:r>
            <a:r>
              <a:rPr lang="zh-CN" altLang="zh-CN" sz="1700" b="1" dirty="0" smtClean="0"/>
              <a:t>）</a:t>
            </a:r>
            <a:r>
              <a:rPr lang="zh-CN" altLang="zh-CN" sz="1700" b="1" dirty="0"/>
              <a:t>维达商贸有限公司</a:t>
            </a:r>
            <a:r>
              <a:rPr lang="en-US" altLang="zh-CN" sz="1700" b="1" dirty="0"/>
              <a:t>2013</a:t>
            </a:r>
            <a:r>
              <a:rPr lang="zh-CN" altLang="zh-CN" sz="1700" b="1" dirty="0"/>
              <a:t>年度企业所得税汇算清缴审计；</a:t>
            </a:r>
            <a:endParaRPr lang="en-US" altLang="zh-CN" sz="1700" b="1" dirty="0"/>
          </a:p>
          <a:p>
            <a:r>
              <a:rPr lang="zh-CN" altLang="zh-CN" sz="1700" b="1" dirty="0"/>
              <a:t>（</a:t>
            </a:r>
            <a:r>
              <a:rPr lang="en-US" altLang="zh-CN" sz="1700" b="1" dirty="0" smtClean="0"/>
              <a:t>23</a:t>
            </a:r>
            <a:r>
              <a:rPr lang="zh-CN" altLang="en-US" sz="1700" b="1" dirty="0" smtClean="0"/>
              <a:t>）</a:t>
            </a:r>
            <a:r>
              <a:rPr lang="zh-CN" altLang="en-US" sz="1700" b="1" dirty="0"/>
              <a:t>江门市灏昌房地产开发有限公司企业所得税汇算清缴审计及财税顾问；</a:t>
            </a:r>
            <a:endParaRPr lang="zh-CN" altLang="zh-CN" sz="1700" b="1" dirty="0"/>
          </a:p>
          <a:p>
            <a:r>
              <a:rPr lang="zh-CN" altLang="zh-CN" sz="1600" b="1" dirty="0"/>
              <a:t>（</a:t>
            </a:r>
            <a:r>
              <a:rPr lang="en-US" altLang="zh-CN" sz="1600" b="1" dirty="0" smtClean="0"/>
              <a:t>24</a:t>
            </a:r>
            <a:r>
              <a:rPr lang="zh-CN" altLang="zh-CN" sz="1600" b="1" dirty="0" smtClean="0"/>
              <a:t>）</a:t>
            </a:r>
            <a:r>
              <a:rPr lang="zh-CN" altLang="zh-CN" sz="1600" b="1" dirty="0"/>
              <a:t>江门珠江投资有限公司土地增值税汇算审计</a:t>
            </a:r>
            <a:endParaRPr lang="zh-CN" altLang="zh-CN" sz="1600" b="1" dirty="0"/>
          </a:p>
          <a:p>
            <a:r>
              <a:rPr lang="zh-CN" altLang="zh-CN" sz="1600" b="1" dirty="0"/>
              <a:t>（</a:t>
            </a:r>
            <a:r>
              <a:rPr lang="en-US" altLang="zh-CN" sz="1600" b="1" dirty="0" smtClean="0"/>
              <a:t>25</a:t>
            </a:r>
            <a:r>
              <a:rPr lang="zh-CN" altLang="zh-CN" sz="1600" b="1" dirty="0" smtClean="0"/>
              <a:t>）</a:t>
            </a:r>
            <a:r>
              <a:rPr lang="en-US" altLang="zh-CN" sz="1600" b="1" dirty="0"/>
              <a:t>2015</a:t>
            </a:r>
            <a:r>
              <a:rPr lang="zh-CN" altLang="zh-CN" sz="1600" b="1" dirty="0"/>
              <a:t>年中标开展中项目：全市性社会组织代</a:t>
            </a:r>
            <a:r>
              <a:rPr lang="zh-CN" altLang="zh-CN" sz="1600" b="1" dirty="0" smtClean="0"/>
              <a:t>记</a:t>
            </a:r>
            <a:r>
              <a:rPr lang="zh-CN" altLang="en-US" sz="1600" b="1" dirty="0" smtClean="0"/>
              <a:t>理</a:t>
            </a:r>
            <a:r>
              <a:rPr lang="zh-CN" altLang="zh-CN" sz="1600" b="1" dirty="0" smtClean="0"/>
              <a:t>账</a:t>
            </a:r>
            <a:r>
              <a:rPr lang="zh-CN" altLang="zh-CN" sz="1600" b="1" dirty="0"/>
              <a:t>服务；</a:t>
            </a:r>
            <a:endParaRPr lang="en-US" altLang="zh-CN" sz="1600" b="1" dirty="0"/>
          </a:p>
          <a:p>
            <a:r>
              <a:rPr lang="zh-CN" altLang="en-US" sz="1600" b="1" dirty="0"/>
              <a:t>（</a:t>
            </a:r>
            <a:r>
              <a:rPr lang="en-US" altLang="zh-CN" sz="1600" b="1" dirty="0" smtClean="0"/>
              <a:t>26</a:t>
            </a:r>
            <a:r>
              <a:rPr lang="zh-CN" altLang="en-US" sz="1600" b="1" dirty="0" smtClean="0"/>
              <a:t>）</a:t>
            </a:r>
            <a:r>
              <a:rPr lang="en-US" altLang="zh-CN" sz="1600" b="1" dirty="0"/>
              <a:t>2016</a:t>
            </a:r>
            <a:r>
              <a:rPr lang="zh-CN" altLang="zh-CN" sz="1600" b="1" dirty="0"/>
              <a:t>年江门市本级部门预算项目支出绩效目标评审服务项目</a:t>
            </a:r>
            <a:r>
              <a:rPr lang="zh-CN" altLang="zh-CN" sz="1600" b="1" dirty="0" smtClean="0"/>
              <a:t>；广东大光明集团</a:t>
            </a:r>
            <a:r>
              <a:rPr lang="zh-CN" altLang="zh-CN" sz="1600" b="1" dirty="0"/>
              <a:t>各公司法定代表人（经理）任期经济责任审计项目。</a:t>
            </a:r>
            <a:endParaRPr lang="zh-CN" altLang="en-US" sz="1600" b="1" dirty="0"/>
          </a:p>
          <a:p>
            <a:endParaRPr lang="zh-CN" altLang="zh-CN" sz="1700" b="1" dirty="0"/>
          </a:p>
          <a:p>
            <a:endParaRPr lang="zh-CN" altLang="zh-CN" b="1" dirty="0"/>
          </a:p>
        </p:txBody>
      </p:sp>
      <p:sp>
        <p:nvSpPr>
          <p:cNvPr id="3" name="圆角矩形 2"/>
          <p:cNvSpPr/>
          <p:nvPr/>
        </p:nvSpPr>
        <p:spPr>
          <a:xfrm>
            <a:off x="3347864" y="260648"/>
            <a:ext cx="2520280" cy="720080"/>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部分业务经验</a:t>
            </a:r>
            <a:endParaRPr lang="zh-CN" altLang="en-US" sz="2800" b="1" dirty="0">
              <a:solidFill>
                <a:schemeClr val="bg1"/>
              </a:solidFill>
              <a:latin typeface="黑体" pitchFamily="2" charset="-122"/>
              <a:ea typeface="黑体"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5" name="TextBox 4"/>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566227" y="260648"/>
            <a:ext cx="2030504" cy="720080"/>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客户回访</a:t>
            </a:r>
            <a:endParaRPr lang="zh-CN" altLang="en-US" sz="2800" b="1" dirty="0">
              <a:solidFill>
                <a:schemeClr val="bg1"/>
              </a:solidFill>
              <a:latin typeface="黑体" pitchFamily="2" charset="-122"/>
              <a:ea typeface="黑体" pitchFamily="2"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16016" y="1412775"/>
            <a:ext cx="3131669" cy="232709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710446"/>
            <a:ext cx="3131669" cy="2501341"/>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6" name="TextBox 5"/>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8" name="TextBox 7"/>
          <p:cNvSpPr txBox="1"/>
          <p:nvPr/>
        </p:nvSpPr>
        <p:spPr>
          <a:xfrm>
            <a:off x="971600" y="2006270"/>
            <a:ext cx="3096344" cy="3539430"/>
          </a:xfrm>
          <a:prstGeom prst="rect">
            <a:avLst/>
          </a:prstGeom>
          <a:noFill/>
          <a:ln>
            <a:solidFill>
              <a:srgbClr val="FF0000"/>
            </a:solidFill>
          </a:ln>
        </p:spPr>
        <p:txBody>
          <a:bodyPr wrap="square" rtlCol="0">
            <a:spAutoFit/>
          </a:bodyPr>
          <a:lstStyle/>
          <a:p>
            <a:r>
              <a:rPr lang="zh-CN" altLang="en-US" sz="3200" b="1" dirty="0" smtClean="0">
                <a:solidFill>
                  <a:srgbClr val="FF0000"/>
                </a:solidFill>
                <a:latin typeface="+mn-ea"/>
              </a:rPr>
              <a:t>每年</a:t>
            </a:r>
            <a:r>
              <a:rPr lang="zh-CN" altLang="en-US" sz="3200" b="1" smtClean="0">
                <a:solidFill>
                  <a:srgbClr val="FF0000"/>
                </a:solidFill>
                <a:latin typeface="+mn-ea"/>
              </a:rPr>
              <a:t>安排主管以上领导连同员工不定期</a:t>
            </a:r>
            <a:r>
              <a:rPr lang="zh-CN" altLang="en-US" sz="3200" b="1" dirty="0" smtClean="0">
                <a:solidFill>
                  <a:srgbClr val="FF0000"/>
                </a:solidFill>
                <a:latin typeface="+mn-ea"/>
              </a:rPr>
              <a:t>回访客户</a:t>
            </a:r>
            <a:r>
              <a:rPr lang="en-US" altLang="zh-CN" sz="3200" b="1" dirty="0" smtClean="0">
                <a:solidFill>
                  <a:srgbClr val="FF0000"/>
                </a:solidFill>
                <a:latin typeface="+mn-ea"/>
              </a:rPr>
              <a:t>2-3</a:t>
            </a:r>
            <a:r>
              <a:rPr lang="zh-CN" altLang="en-US" sz="3200" b="1" dirty="0" smtClean="0">
                <a:solidFill>
                  <a:srgbClr val="FF0000"/>
                </a:solidFill>
                <a:latin typeface="+mn-ea"/>
              </a:rPr>
              <a:t>次，深入了解客户财税问题，帮助其解决财税烦恼。</a:t>
            </a:r>
            <a:endParaRPr lang="zh-CN" altLang="en-US" sz="3200" b="1"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红色块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276474"/>
            <a:ext cx="9144000" cy="25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067944" y="3233920"/>
            <a:ext cx="4320480" cy="707886"/>
          </a:xfrm>
          <a:prstGeom prst="rect">
            <a:avLst/>
          </a:prstGeom>
          <a:noFill/>
        </p:spPr>
        <p:txBody>
          <a:bodyPr wrap="square" rtlCol="0">
            <a:spAutoFit/>
          </a:bodyPr>
          <a:lstStyle/>
          <a:p>
            <a:r>
              <a:rPr lang="en-US" altLang="zh-CN" sz="4000" b="1" dirty="0" smtClean="0">
                <a:solidFill>
                  <a:schemeClr val="bg1"/>
                </a:solidFill>
              </a:rPr>
              <a:t>4</a:t>
            </a:r>
            <a:r>
              <a:rPr lang="zh-CN" altLang="en-US" sz="4000" b="1" dirty="0" smtClean="0">
                <a:solidFill>
                  <a:schemeClr val="bg1"/>
                </a:solidFill>
              </a:rPr>
              <a:t>、企业文化</a:t>
            </a:r>
            <a:endParaRPr lang="zh-CN" altLang="en-US" sz="4000" b="1"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3232"/>
            <a:ext cx="9144001" cy="356535"/>
          </a:xfrm>
          <a:prstGeom prst="rect">
            <a:avLst/>
          </a:prstGeom>
        </p:spPr>
      </p:pic>
      <p:sp>
        <p:nvSpPr>
          <p:cNvPr id="7" name="TextBox 6"/>
          <p:cNvSpPr txBox="1"/>
          <p:nvPr/>
        </p:nvSpPr>
        <p:spPr>
          <a:xfrm>
            <a:off x="6408291" y="634145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2100" cy="6857999"/>
          </a:xfrm>
          <a:prstGeom prst="rect">
            <a:avLst/>
          </a:prstGeom>
        </p:spPr>
      </p:pic>
      <p:sp>
        <p:nvSpPr>
          <p:cNvPr id="3" name="AutoShape 3"/>
          <p:cNvSpPr>
            <a:spLocks noChangeArrowheads="1"/>
          </p:cNvSpPr>
          <p:nvPr/>
        </p:nvSpPr>
        <p:spPr bwMode="auto">
          <a:xfrm>
            <a:off x="954997" y="3553915"/>
            <a:ext cx="3472987" cy="504056"/>
          </a:xfrm>
          <a:prstGeom prst="roundRect">
            <a:avLst>
              <a:gd name="adj" fmla="val 14468"/>
            </a:avLst>
          </a:prstGeom>
          <a:solidFill>
            <a:schemeClr val="bg1"/>
          </a:solidFill>
          <a:ln w="38100">
            <a:solidFill>
              <a:srgbClr val="FF0000"/>
            </a:solidFill>
            <a:round/>
          </a:ln>
          <a:effectLst>
            <a:outerShdw dist="107763" dir="2700000" algn="ctr" rotWithShape="0">
              <a:schemeClr val="bg2">
                <a:alpha val="50000"/>
              </a:schemeClr>
            </a:outerShdw>
          </a:effectLst>
        </p:spPr>
        <p:txBody>
          <a:bodyPr wrap="none" anchor="ctr"/>
          <a:lstStyle/>
          <a:p>
            <a:pPr defTabSz="995045">
              <a:spcBef>
                <a:spcPct val="50000"/>
              </a:spcBef>
              <a:defRPr/>
            </a:pPr>
            <a:r>
              <a:rPr lang="zh-CN" altLang="en-US" sz="1600" b="1" dirty="0" smtClean="0">
                <a:solidFill>
                  <a:srgbClr val="CC3300"/>
                </a:solidFill>
                <a:latin typeface="Arial" charset="0"/>
                <a:ea typeface="黑体" pitchFamily="2" charset="-122"/>
              </a:rPr>
              <a:t>恒</a:t>
            </a:r>
            <a:r>
              <a:rPr lang="zh-CN" altLang="en-US" sz="1600" b="1" dirty="0">
                <a:solidFill>
                  <a:srgbClr val="CC3300"/>
                </a:solidFill>
                <a:latin typeface="Arial" charset="0"/>
                <a:ea typeface="黑体" pitchFamily="2" charset="-122"/>
              </a:rPr>
              <a:t>生经营理念</a:t>
            </a:r>
            <a:r>
              <a:rPr lang="zh-CN" altLang="en-US" sz="1600" b="1" dirty="0" smtClean="0">
                <a:solidFill>
                  <a:srgbClr val="CC3300"/>
                </a:solidFill>
                <a:latin typeface="Arial" charset="0"/>
                <a:ea typeface="黑体" pitchFamily="2" charset="-122"/>
              </a:rPr>
              <a:t>：</a:t>
            </a:r>
            <a:r>
              <a:rPr lang="zh-CN" altLang="en-US" sz="1600" b="1" dirty="0">
                <a:latin typeface="Arial" charset="0"/>
                <a:ea typeface="黑体" pitchFamily="2" charset="-122"/>
              </a:rPr>
              <a:t>恒而守信  生财守</a:t>
            </a:r>
            <a:r>
              <a:rPr lang="zh-CN" altLang="en-US" sz="1600" b="1" dirty="0" smtClean="0">
                <a:latin typeface="Arial" charset="0"/>
                <a:ea typeface="黑体" pitchFamily="2" charset="-122"/>
              </a:rPr>
              <a:t>道</a:t>
            </a:r>
            <a:endParaRPr lang="zh-CN" altLang="en-US" sz="1600" dirty="0">
              <a:solidFill>
                <a:schemeClr val="tx1"/>
              </a:solidFill>
              <a:latin typeface="Arial" charset="0"/>
              <a:ea typeface="黑体" pitchFamily="2" charset="-122"/>
            </a:endParaRPr>
          </a:p>
        </p:txBody>
      </p:sp>
      <p:sp>
        <p:nvSpPr>
          <p:cNvPr id="4" name="AutoShape 4"/>
          <p:cNvSpPr>
            <a:spLocks noChangeArrowheads="1"/>
          </p:cNvSpPr>
          <p:nvPr/>
        </p:nvSpPr>
        <p:spPr bwMode="auto">
          <a:xfrm>
            <a:off x="957743" y="4388787"/>
            <a:ext cx="3758274" cy="471365"/>
          </a:xfrm>
          <a:prstGeom prst="roundRect">
            <a:avLst>
              <a:gd name="adj" fmla="val 14468"/>
            </a:avLst>
          </a:prstGeom>
          <a:solidFill>
            <a:schemeClr val="bg1"/>
          </a:solidFill>
          <a:ln w="38100">
            <a:solidFill>
              <a:srgbClr val="FF0000"/>
            </a:solidFill>
            <a:round/>
          </a:ln>
          <a:effectLst>
            <a:outerShdw dist="107763" dir="2700000" algn="ctr" rotWithShape="0">
              <a:schemeClr val="bg2">
                <a:alpha val="50000"/>
              </a:schemeClr>
            </a:outerShdw>
          </a:effectLst>
        </p:spPr>
        <p:txBody>
          <a:bodyPr wrap="none" anchor="ctr"/>
          <a:lstStyle/>
          <a:p>
            <a:r>
              <a:rPr lang="zh-CN" altLang="en-US" sz="1600" b="1" dirty="0" smtClean="0">
                <a:solidFill>
                  <a:srgbClr val="CC3300"/>
                </a:solidFill>
                <a:latin typeface="Arial" charset="0"/>
                <a:ea typeface="黑体" pitchFamily="2" charset="-122"/>
              </a:rPr>
              <a:t>恒生服务承诺：</a:t>
            </a:r>
            <a:r>
              <a:rPr lang="zh-CN" altLang="en-US" sz="1600" b="1" dirty="0">
                <a:latin typeface="Arial" charset="0"/>
                <a:ea typeface="黑体" pitchFamily="2" charset="-122"/>
              </a:rPr>
              <a:t>诚信  专业   公正  高效</a:t>
            </a:r>
            <a:r>
              <a:rPr lang="zh-CN" altLang="en-US" sz="1600" b="1" dirty="0" smtClean="0">
                <a:latin typeface="黑体" pitchFamily="2" charset="-122"/>
                <a:ea typeface="黑体" pitchFamily="2" charset="-122"/>
              </a:rPr>
              <a:t>。</a:t>
            </a:r>
            <a:endParaRPr lang="zh-CN" altLang="en-US" sz="1600" b="1" dirty="0">
              <a:latin typeface="黑体" pitchFamily="2" charset="-122"/>
              <a:ea typeface="黑体"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8" name="TextBox 7"/>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9" name="圆角矩形 8"/>
          <p:cNvSpPr/>
          <p:nvPr/>
        </p:nvSpPr>
        <p:spPr>
          <a:xfrm>
            <a:off x="395536" y="260648"/>
            <a:ext cx="2030504" cy="648072"/>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企业文化</a:t>
            </a:r>
            <a:endParaRPr lang="zh-CN" altLang="en-US" sz="2800" b="1" dirty="0">
              <a:solidFill>
                <a:schemeClr val="bg1"/>
              </a:solidFill>
              <a:latin typeface="黑体" pitchFamily="2" charset="-122"/>
              <a:ea typeface="黑体" pitchFamily="2" charset="-122"/>
            </a:endParaRPr>
          </a:p>
        </p:txBody>
      </p:sp>
      <p:sp>
        <p:nvSpPr>
          <p:cNvPr id="10" name="AutoShape 4"/>
          <p:cNvSpPr>
            <a:spLocks noChangeArrowheads="1"/>
          </p:cNvSpPr>
          <p:nvPr/>
        </p:nvSpPr>
        <p:spPr bwMode="auto">
          <a:xfrm>
            <a:off x="950071" y="5157192"/>
            <a:ext cx="4846066" cy="471365"/>
          </a:xfrm>
          <a:prstGeom prst="roundRect">
            <a:avLst>
              <a:gd name="adj" fmla="val 14468"/>
            </a:avLst>
          </a:prstGeom>
          <a:solidFill>
            <a:schemeClr val="bg1"/>
          </a:solidFill>
          <a:ln w="38100">
            <a:solidFill>
              <a:srgbClr val="FF0000"/>
            </a:solidFill>
            <a:round/>
          </a:ln>
          <a:effectLst>
            <a:outerShdw dist="107763" dir="2700000" algn="ctr" rotWithShape="0">
              <a:schemeClr val="bg2">
                <a:alpha val="50000"/>
              </a:schemeClr>
            </a:outerShdw>
          </a:effectLst>
        </p:spPr>
        <p:txBody>
          <a:bodyPr wrap="none" anchor="ctr"/>
          <a:lstStyle/>
          <a:p>
            <a:r>
              <a:rPr lang="zh-CN" altLang="en-US" sz="1600" b="1" dirty="0" smtClean="0">
                <a:solidFill>
                  <a:srgbClr val="CC3300"/>
                </a:solidFill>
                <a:latin typeface="Arial" charset="0"/>
                <a:ea typeface="黑体" pitchFamily="2" charset="-122"/>
              </a:rPr>
              <a:t>恒生目的：</a:t>
            </a:r>
            <a:r>
              <a:rPr lang="zh-CN" altLang="en-US" sz="1600" b="1" dirty="0" smtClean="0">
                <a:latin typeface="Arial" charset="0"/>
                <a:ea typeface="黑体" pitchFamily="2" charset="-122"/>
              </a:rPr>
              <a:t>用最专业的知识为客户</a:t>
            </a:r>
            <a:r>
              <a:rPr lang="zh-CN" altLang="en-US" sz="1600" b="1" smtClean="0">
                <a:latin typeface="Arial" charset="0"/>
                <a:ea typeface="黑体" pitchFamily="2" charset="-122"/>
              </a:rPr>
              <a:t>创造最</a:t>
            </a:r>
            <a:r>
              <a:rPr lang="zh-CN" altLang="en-US" sz="1600" b="1">
                <a:latin typeface="Arial" charset="0"/>
                <a:ea typeface="黑体" pitchFamily="2" charset="-122"/>
              </a:rPr>
              <a:t>大</a:t>
            </a:r>
            <a:r>
              <a:rPr lang="zh-CN" altLang="en-US" sz="1600" b="1" smtClean="0">
                <a:latin typeface="Arial" charset="0"/>
                <a:ea typeface="黑体" pitchFamily="2" charset="-122"/>
              </a:rPr>
              <a:t>的</a:t>
            </a:r>
            <a:r>
              <a:rPr lang="zh-CN" altLang="en-US" sz="1600" b="1" dirty="0" smtClean="0">
                <a:latin typeface="Arial" charset="0"/>
                <a:ea typeface="黑体" pitchFamily="2" charset="-122"/>
              </a:rPr>
              <a:t>价值</a:t>
            </a:r>
            <a:r>
              <a:rPr lang="zh-CN" altLang="en-US" sz="1600" b="1" dirty="0" smtClean="0">
                <a:latin typeface="黑体" pitchFamily="2" charset="-122"/>
                <a:ea typeface="黑体" pitchFamily="2" charset="-122"/>
              </a:rPr>
              <a:t>。</a:t>
            </a:r>
            <a:endParaRPr lang="zh-CN" altLang="en-US" sz="1600" b="1" dirty="0">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3094036"/>
            <a:ext cx="9144002" cy="3215906"/>
          </a:xfrm>
          <a:prstGeom prst="rect">
            <a:avLst/>
          </a:prstGeom>
        </p:spPr>
      </p:pic>
      <p:sp>
        <p:nvSpPr>
          <p:cNvPr id="6" name="AutoShape 33"/>
          <p:cNvSpPr>
            <a:spLocks noChangeArrowheads="1"/>
          </p:cNvSpPr>
          <p:nvPr/>
        </p:nvSpPr>
        <p:spPr bwMode="auto">
          <a:xfrm>
            <a:off x="1405145" y="1741887"/>
            <a:ext cx="1582679" cy="1068750"/>
          </a:xfrm>
          <a:prstGeom prst="roundRect">
            <a:avLst>
              <a:gd name="adj" fmla="val 14468"/>
            </a:avLst>
          </a:prstGeom>
          <a:solidFill>
            <a:schemeClr val="bg1"/>
          </a:solidFill>
          <a:ln w="19050">
            <a:solidFill>
              <a:srgbClr val="FF0000"/>
            </a:solidFill>
            <a:round/>
          </a:ln>
          <a:effectLst>
            <a:outerShdw dist="107763" dir="2700000" algn="ctr" rotWithShape="0">
              <a:schemeClr val="bg2">
                <a:alpha val="50000"/>
              </a:schemeClr>
            </a:outerShdw>
          </a:effectLst>
        </p:spPr>
        <p:txBody>
          <a:bodyPr wrap="none" anchor="ctr"/>
          <a:lstStyle/>
          <a:p>
            <a:pPr algn="ctr" defTabSz="995045">
              <a:spcBef>
                <a:spcPct val="50000"/>
              </a:spcBef>
              <a:defRPr/>
            </a:pPr>
            <a:r>
              <a:rPr lang="zh-CN" altLang="en-US" sz="2800" b="1" dirty="0">
                <a:solidFill>
                  <a:schemeClr val="tx1"/>
                </a:solidFill>
                <a:latin typeface="黑体" pitchFamily="2" charset="-122"/>
                <a:ea typeface="黑体" pitchFamily="2" charset="-122"/>
              </a:rPr>
              <a:t>目录</a:t>
            </a:r>
            <a:endParaRPr lang="zh-CN" altLang="en-US" sz="2800" b="1" dirty="0">
              <a:solidFill>
                <a:schemeClr val="tx1"/>
              </a:solidFill>
              <a:latin typeface="黑体" pitchFamily="2" charset="-122"/>
              <a:ea typeface="黑体" pitchFamily="2" charset="-122"/>
            </a:endParaRPr>
          </a:p>
        </p:txBody>
      </p:sp>
      <p:sp>
        <p:nvSpPr>
          <p:cNvPr id="7" name="Line 29"/>
          <p:cNvSpPr>
            <a:spLocks noChangeShapeType="1"/>
          </p:cNvSpPr>
          <p:nvPr/>
        </p:nvSpPr>
        <p:spPr bwMode="auto">
          <a:xfrm>
            <a:off x="3492500" y="836613"/>
            <a:ext cx="0" cy="4752975"/>
          </a:xfrm>
          <a:prstGeom prst="line">
            <a:avLst/>
          </a:prstGeom>
          <a:noFill/>
          <a:ln w="57150" cmpd="thickThin">
            <a:solidFill>
              <a:srgbClr val="CC3300"/>
            </a:solidFill>
            <a:round/>
          </a:ln>
          <a:extLst>
            <a:ext uri="{909E8E84-426E-40DD-AFC4-6F175D3DCCD1}">
              <a14:hiddenFill xmlns:a14="http://schemas.microsoft.com/office/drawing/2010/main">
                <a:noFill/>
              </a14:hiddenFill>
            </a:ext>
          </a:extLst>
        </p:spPr>
        <p:txBody>
          <a:bodyPr anchor="ctr"/>
          <a:lstStyle/>
          <a:p>
            <a:endParaRPr lang="zh-CN" altLang="en-US"/>
          </a:p>
        </p:txBody>
      </p:sp>
      <p:pic>
        <p:nvPicPr>
          <p:cNvPr id="9" name="Picture 12" descr="红色块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6" y="976568"/>
            <a:ext cx="2376487" cy="6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红色块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235" y="1834839"/>
            <a:ext cx="3384550" cy="6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红色块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846" y="2624165"/>
            <a:ext cx="33845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38"/>
          <p:cNvGrpSpPr/>
          <p:nvPr/>
        </p:nvGrpSpPr>
        <p:grpSpPr bwMode="auto">
          <a:xfrm>
            <a:off x="4245833" y="3513825"/>
            <a:ext cx="2376487" cy="667188"/>
            <a:chOff x="2653" y="2097"/>
            <a:chExt cx="1497" cy="332"/>
          </a:xfrm>
        </p:grpSpPr>
        <p:pic>
          <p:nvPicPr>
            <p:cNvPr id="18" name="Picture 21" descr="红色块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 y="2097"/>
              <a:ext cx="149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2"/>
            <p:cNvSpPr txBox="1">
              <a:spLocks noChangeArrowheads="1"/>
            </p:cNvSpPr>
            <p:nvPr/>
          </p:nvSpPr>
          <p:spPr bwMode="auto">
            <a:xfrm>
              <a:off x="2744" y="2143"/>
              <a:ext cx="1225" cy="250"/>
            </a:xfrm>
            <a:prstGeom prst="rect">
              <a:avLst/>
            </a:prstGeom>
            <a:noFill/>
            <a:ln w="9525" algn="ctr">
              <a:noFill/>
              <a:miter lim="800000"/>
            </a:ln>
            <a:effectLst>
              <a:outerShdw dist="35921" dir="2700000" algn="ctr" rotWithShape="0">
                <a:schemeClr val="bg2"/>
              </a:outerShdw>
            </a:effectLst>
          </p:spPr>
          <p:txBody>
            <a:bodyPr>
              <a:spAutoFit/>
            </a:bodyP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eaLnBrk="1" hangingPunct="1">
                <a:spcBef>
                  <a:spcPct val="50000"/>
                </a:spcBef>
              </a:pPr>
              <a:endParaRPr lang="zh-CN" altLang="en-US" b="1" dirty="0">
                <a:solidFill>
                  <a:schemeClr val="bg1"/>
                </a:solidFill>
                <a:latin typeface="黑体" pitchFamily="2" charset="-122"/>
                <a:ea typeface="黑体" pitchFamily="2" charset="-122"/>
              </a:endParaRPr>
            </a:p>
          </p:txBody>
        </p:sp>
      </p:grpSp>
      <p:sp>
        <p:nvSpPr>
          <p:cNvPr id="20" name="矩形 19"/>
          <p:cNvSpPr/>
          <p:nvPr/>
        </p:nvSpPr>
        <p:spPr>
          <a:xfrm>
            <a:off x="4454106" y="1099805"/>
            <a:ext cx="1692275" cy="400110"/>
          </a:xfrm>
          <a:prstGeom prst="rect">
            <a:avLst/>
          </a:prstGeom>
        </p:spPr>
        <p:txBody>
          <a:bodyPr wrap="square">
            <a:spAutoFit/>
          </a:bodyPr>
          <a:lstStyle/>
          <a:p>
            <a:pPr algn="ctr" defTabSz="995045">
              <a:spcBef>
                <a:spcPct val="50000"/>
              </a:spcBef>
              <a:defRPr/>
            </a:pPr>
            <a:r>
              <a:rPr lang="en-US" altLang="zh-CN" sz="2000" b="1" dirty="0" smtClean="0">
                <a:solidFill>
                  <a:schemeClr val="bg1"/>
                </a:solidFill>
                <a:latin typeface="黑体" pitchFamily="2" charset="-122"/>
                <a:ea typeface="黑体" pitchFamily="2" charset="-122"/>
              </a:rPr>
              <a:t>1</a:t>
            </a:r>
            <a:r>
              <a:rPr lang="zh-CN" altLang="en-US" sz="2000" b="1" dirty="0" smtClean="0">
                <a:solidFill>
                  <a:schemeClr val="bg1"/>
                </a:solidFill>
                <a:latin typeface="黑体" pitchFamily="2" charset="-122"/>
                <a:ea typeface="黑体" pitchFamily="2" charset="-122"/>
              </a:rPr>
              <a:t>、公司概况</a:t>
            </a:r>
            <a:endParaRPr lang="zh-CN" altLang="en-US" sz="2000" b="1" dirty="0">
              <a:solidFill>
                <a:schemeClr val="bg1"/>
              </a:solidFill>
              <a:latin typeface="黑体" pitchFamily="2" charset="-122"/>
              <a:ea typeface="黑体" pitchFamily="2" charset="-122"/>
            </a:endParaRPr>
          </a:p>
        </p:txBody>
      </p:sp>
      <p:sp>
        <p:nvSpPr>
          <p:cNvPr id="21" name="矩形 20"/>
          <p:cNvSpPr/>
          <p:nvPr/>
        </p:nvSpPr>
        <p:spPr>
          <a:xfrm>
            <a:off x="4478565" y="2693926"/>
            <a:ext cx="2121093" cy="400110"/>
          </a:xfrm>
          <a:prstGeom prst="rect">
            <a:avLst/>
          </a:prstGeom>
        </p:spPr>
        <p:txBody>
          <a:bodyPr wrap="none">
            <a:spAutoFit/>
          </a:bodyPr>
          <a:lstStyle/>
          <a:p>
            <a:pPr algn="ctr" defTabSz="995045">
              <a:spcBef>
                <a:spcPct val="50000"/>
              </a:spcBef>
              <a:defRPr/>
            </a:pPr>
            <a:r>
              <a:rPr lang="en-US" altLang="zh-CN" sz="2000" b="1" dirty="0" smtClean="0">
                <a:solidFill>
                  <a:schemeClr val="bg1"/>
                </a:solidFill>
                <a:latin typeface="黑体" pitchFamily="2" charset="-122"/>
                <a:ea typeface="黑体" pitchFamily="2" charset="-122"/>
              </a:rPr>
              <a:t>3</a:t>
            </a:r>
            <a:r>
              <a:rPr lang="zh-CN" altLang="en-US" sz="2000" b="1" dirty="0" smtClean="0">
                <a:solidFill>
                  <a:schemeClr val="bg1"/>
                </a:solidFill>
                <a:latin typeface="黑体" pitchFamily="2" charset="-122"/>
                <a:ea typeface="黑体" pitchFamily="2" charset="-122"/>
              </a:rPr>
              <a:t>、过往业务经验</a:t>
            </a:r>
            <a:endParaRPr lang="zh-CN" altLang="en-US" sz="2000" b="1" dirty="0">
              <a:solidFill>
                <a:schemeClr val="bg1"/>
              </a:solidFill>
              <a:latin typeface="黑体" pitchFamily="2" charset="-122"/>
              <a:ea typeface="黑体" pitchFamily="2" charset="-122"/>
            </a:endParaRPr>
          </a:p>
        </p:txBody>
      </p:sp>
      <p:sp>
        <p:nvSpPr>
          <p:cNvPr id="22" name="矩形 21"/>
          <p:cNvSpPr/>
          <p:nvPr/>
        </p:nvSpPr>
        <p:spPr>
          <a:xfrm>
            <a:off x="4482441" y="3575825"/>
            <a:ext cx="1604927" cy="400110"/>
          </a:xfrm>
          <a:prstGeom prst="rect">
            <a:avLst/>
          </a:prstGeom>
        </p:spPr>
        <p:txBody>
          <a:bodyPr wrap="none">
            <a:spAutoFit/>
          </a:bodyPr>
          <a:lstStyle/>
          <a:p>
            <a:pPr algn="ctr" defTabSz="995045">
              <a:spcBef>
                <a:spcPct val="50000"/>
              </a:spcBef>
              <a:defRPr/>
            </a:pPr>
            <a:r>
              <a:rPr lang="en-US" altLang="zh-CN" sz="2000" b="1" dirty="0">
                <a:solidFill>
                  <a:schemeClr val="bg1"/>
                </a:solidFill>
                <a:latin typeface="黑体" pitchFamily="2" charset="-122"/>
                <a:ea typeface="黑体" pitchFamily="2" charset="-122"/>
              </a:rPr>
              <a:t>4</a:t>
            </a:r>
            <a:r>
              <a:rPr lang="zh-CN" altLang="en-US" sz="2000" b="1" dirty="0" smtClean="0">
                <a:solidFill>
                  <a:schemeClr val="bg1"/>
                </a:solidFill>
                <a:latin typeface="黑体" pitchFamily="2" charset="-122"/>
                <a:ea typeface="黑体" pitchFamily="2" charset="-122"/>
              </a:rPr>
              <a:t>、企业文化</a:t>
            </a:r>
            <a:endParaRPr lang="zh-CN" altLang="en-US" sz="2000" b="1" dirty="0">
              <a:solidFill>
                <a:schemeClr val="bg1"/>
              </a:solidFill>
              <a:latin typeface="黑体" pitchFamily="2" charset="-122"/>
              <a:ea typeface="黑体" pitchFamily="2" charset="-122"/>
            </a:endParaRPr>
          </a:p>
        </p:txBody>
      </p:sp>
      <p:sp>
        <p:nvSpPr>
          <p:cNvPr id="23" name="矩形 22"/>
          <p:cNvSpPr/>
          <p:nvPr/>
        </p:nvSpPr>
        <p:spPr>
          <a:xfrm>
            <a:off x="4467032" y="1876152"/>
            <a:ext cx="2121093" cy="400110"/>
          </a:xfrm>
          <a:prstGeom prst="rect">
            <a:avLst/>
          </a:prstGeom>
        </p:spPr>
        <p:txBody>
          <a:bodyPr wrap="none">
            <a:spAutoFit/>
          </a:bodyPr>
          <a:lstStyle/>
          <a:p>
            <a:pPr algn="ctr" defTabSz="995045">
              <a:spcBef>
                <a:spcPct val="50000"/>
              </a:spcBef>
              <a:defRPr/>
            </a:pPr>
            <a:r>
              <a:rPr lang="en-US" altLang="zh-CN" sz="2000" b="1" dirty="0" smtClean="0">
                <a:solidFill>
                  <a:schemeClr val="bg1"/>
                </a:solidFill>
                <a:latin typeface="黑体" pitchFamily="2" charset="-122"/>
                <a:ea typeface="黑体" pitchFamily="2" charset="-122"/>
              </a:rPr>
              <a:t>2</a:t>
            </a:r>
            <a:r>
              <a:rPr lang="zh-CN" altLang="en-US" sz="2000" b="1" dirty="0" smtClean="0">
                <a:solidFill>
                  <a:schemeClr val="bg1"/>
                </a:solidFill>
                <a:latin typeface="黑体" pitchFamily="2" charset="-122"/>
                <a:ea typeface="黑体" pitchFamily="2" charset="-122"/>
              </a:rPr>
              <a:t>、企业资质荣誉</a:t>
            </a:r>
            <a:endParaRPr lang="zh-CN" altLang="en-US" sz="2000" b="1" dirty="0">
              <a:solidFill>
                <a:schemeClr val="bg1"/>
              </a:solidFill>
              <a:latin typeface="黑体" pitchFamily="2" charset="-122"/>
              <a:ea typeface="黑体" pitchFamily="2" charset="-122"/>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943"/>
            <a:ext cx="9144001" cy="356535"/>
          </a:xfrm>
          <a:prstGeom prst="rect">
            <a:avLst/>
          </a:prstGeom>
        </p:spPr>
      </p:pic>
      <p:sp>
        <p:nvSpPr>
          <p:cNvPr id="31" name="TextBox 30"/>
          <p:cNvSpPr txBox="1"/>
          <p:nvPr/>
        </p:nvSpPr>
        <p:spPr>
          <a:xfrm>
            <a:off x="6386481" y="6348499"/>
            <a:ext cx="2735709" cy="276999"/>
          </a:xfrm>
          <a:prstGeom prst="rect">
            <a:avLst/>
          </a:prstGeom>
          <a:noFill/>
        </p:spPr>
        <p:txBody>
          <a:bodyPr wrap="square" rtlCol="0">
            <a:spAutoFit/>
          </a:bodyPr>
          <a:lstStyle/>
          <a:p>
            <a:r>
              <a:rPr lang="zh-CN" altLang="en-US" sz="1200" dirty="0" smtClean="0">
                <a:solidFill>
                  <a:schemeClr val="bg1"/>
                </a:solidFill>
              </a:rPr>
              <a:t>为客户提供全方位的专业财税服务</a:t>
            </a:r>
            <a:endParaRPr lang="zh-CN" altLang="en-US" sz="1200" dirty="0">
              <a:solidFill>
                <a:schemeClr val="bg1"/>
              </a:solidFill>
            </a:endParaRPr>
          </a:p>
        </p:txBody>
      </p:sp>
      <p:grpSp>
        <p:nvGrpSpPr>
          <p:cNvPr id="16" name="Group 38"/>
          <p:cNvGrpSpPr/>
          <p:nvPr/>
        </p:nvGrpSpPr>
        <p:grpSpPr bwMode="auto">
          <a:xfrm>
            <a:off x="4186319" y="4416604"/>
            <a:ext cx="2952650" cy="1098364"/>
            <a:chOff x="2653" y="2097"/>
            <a:chExt cx="1497" cy="332"/>
          </a:xfrm>
        </p:grpSpPr>
        <p:pic>
          <p:nvPicPr>
            <p:cNvPr id="24" name="Picture 21" descr="红色块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 y="2097"/>
              <a:ext cx="149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2"/>
            <p:cNvSpPr txBox="1">
              <a:spLocks noChangeArrowheads="1"/>
            </p:cNvSpPr>
            <p:nvPr/>
          </p:nvSpPr>
          <p:spPr bwMode="auto">
            <a:xfrm>
              <a:off x="2744" y="2143"/>
              <a:ext cx="1225" cy="250"/>
            </a:xfrm>
            <a:prstGeom prst="rect">
              <a:avLst/>
            </a:prstGeom>
            <a:noFill/>
            <a:ln w="9525" algn="ctr">
              <a:noFill/>
              <a:miter lim="800000"/>
            </a:ln>
            <a:effectLst>
              <a:outerShdw dist="35921" dir="2700000" algn="ctr" rotWithShape="0">
                <a:schemeClr val="bg2"/>
              </a:outerShdw>
            </a:effectLst>
          </p:spPr>
          <p:txBody>
            <a:bodyPr>
              <a:spAutoFit/>
            </a:bodyP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eaLnBrk="1" hangingPunct="1">
                <a:spcBef>
                  <a:spcPct val="50000"/>
                </a:spcBef>
              </a:pPr>
              <a:endParaRPr lang="zh-CN" altLang="en-US" b="1" dirty="0">
                <a:solidFill>
                  <a:schemeClr val="bg1"/>
                </a:solidFill>
                <a:latin typeface="黑体" pitchFamily="2" charset="-122"/>
                <a:ea typeface="黑体" pitchFamily="2" charset="-122"/>
              </a:endParaRPr>
            </a:p>
          </p:txBody>
        </p:sp>
      </p:grpSp>
      <p:sp>
        <p:nvSpPr>
          <p:cNvPr id="26" name="矩形 25"/>
          <p:cNvSpPr/>
          <p:nvPr/>
        </p:nvSpPr>
        <p:spPr>
          <a:xfrm>
            <a:off x="3935261" y="4529025"/>
            <a:ext cx="3156634" cy="861774"/>
          </a:xfrm>
          <a:prstGeom prst="rect">
            <a:avLst/>
          </a:prstGeom>
        </p:spPr>
        <p:txBody>
          <a:bodyPr wrap="none">
            <a:spAutoFit/>
          </a:bodyPr>
          <a:lstStyle/>
          <a:p>
            <a:pPr algn="ctr" defTabSz="995045">
              <a:spcBef>
                <a:spcPct val="50000"/>
              </a:spcBef>
              <a:defRPr/>
            </a:pPr>
            <a:r>
              <a:rPr lang="en-US" altLang="zh-CN" sz="2000" b="1" dirty="0" smtClean="0">
                <a:solidFill>
                  <a:schemeClr val="bg1"/>
                </a:solidFill>
                <a:latin typeface="黑体" pitchFamily="2" charset="-122"/>
                <a:ea typeface="黑体" pitchFamily="2" charset="-122"/>
              </a:rPr>
              <a:t>    5</a:t>
            </a:r>
            <a:r>
              <a:rPr lang="zh-CN" altLang="en-US" sz="2000" b="1" dirty="0" smtClean="0">
                <a:solidFill>
                  <a:schemeClr val="bg1"/>
                </a:solidFill>
                <a:latin typeface="黑体" pitchFamily="2" charset="-122"/>
                <a:ea typeface="黑体" pitchFamily="2" charset="-122"/>
              </a:rPr>
              <a:t>、</a:t>
            </a:r>
            <a:r>
              <a:rPr lang="zh-CN" altLang="zh-CN" sz="2000" b="1" dirty="0">
                <a:solidFill>
                  <a:schemeClr val="bg1"/>
                </a:solidFill>
                <a:latin typeface="黑体" pitchFamily="2" charset="-122"/>
                <a:ea typeface="黑体" pitchFamily="2" charset="-122"/>
              </a:rPr>
              <a:t>民办非企业组织、</a:t>
            </a:r>
            <a:endParaRPr lang="en-US" altLang="zh-CN" sz="2000" b="1" dirty="0">
              <a:solidFill>
                <a:schemeClr val="bg1"/>
              </a:solidFill>
              <a:latin typeface="黑体" pitchFamily="2" charset="-122"/>
              <a:ea typeface="黑体" pitchFamily="2" charset="-122"/>
            </a:endParaRPr>
          </a:p>
          <a:p>
            <a:pPr algn="ctr" defTabSz="995045">
              <a:spcBef>
                <a:spcPct val="50000"/>
              </a:spcBef>
              <a:defRPr/>
            </a:pPr>
            <a:r>
              <a:rPr lang="zh-CN" altLang="zh-CN" sz="2000" b="1" dirty="0">
                <a:solidFill>
                  <a:schemeClr val="bg1"/>
                </a:solidFill>
                <a:latin typeface="黑体" pitchFamily="2" charset="-122"/>
                <a:ea typeface="黑体" pitchFamily="2" charset="-122"/>
              </a:rPr>
              <a:t>社会团体财税知识</a:t>
            </a:r>
            <a:endParaRPr lang="zh-CN" altLang="en-US" sz="2000" b="1" dirty="0">
              <a:solidFill>
                <a:schemeClr val="bg1"/>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556748" y="261970"/>
            <a:ext cx="2030504" cy="646750"/>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企业文化</a:t>
            </a:r>
            <a:endParaRPr lang="zh-CN" altLang="en-US" sz="2800" b="1" dirty="0">
              <a:solidFill>
                <a:schemeClr val="bg1"/>
              </a:solidFill>
              <a:latin typeface="黑体" pitchFamily="2" charset="-122"/>
              <a:ea typeface="黑体" pitchFamily="2" charset="-122"/>
            </a:endParaRPr>
          </a:p>
        </p:txBody>
      </p:sp>
      <p:sp>
        <p:nvSpPr>
          <p:cNvPr id="3" name="矩形 2"/>
          <p:cNvSpPr/>
          <p:nvPr/>
        </p:nvSpPr>
        <p:spPr>
          <a:xfrm>
            <a:off x="505717" y="929985"/>
            <a:ext cx="8280920" cy="1089529"/>
          </a:xfrm>
          <a:prstGeom prst="rect">
            <a:avLst/>
          </a:prstGeom>
        </p:spPr>
        <p:txBody>
          <a:bodyPr wrap="square">
            <a:spAutoFit/>
          </a:bodyPr>
          <a:lstStyle/>
          <a:p>
            <a:pPr>
              <a:lnSpc>
                <a:spcPct val="120000"/>
              </a:lnSpc>
              <a:spcBef>
                <a:spcPct val="45000"/>
              </a:spcBef>
              <a:buClr>
                <a:srgbClr val="FF0000"/>
              </a:buClr>
              <a:buBlip>
                <a:blip r:embed="rId1"/>
              </a:buBlip>
            </a:pPr>
            <a:r>
              <a:rPr lang="en-US" altLang="zh-CN" sz="1600" dirty="0">
                <a:solidFill>
                  <a:schemeClr val="tx2"/>
                </a:solidFill>
                <a:latin typeface="黑体" pitchFamily="2" charset="-122"/>
                <a:ea typeface="黑体" pitchFamily="2" charset="-122"/>
              </a:rPr>
              <a:t> </a:t>
            </a:r>
            <a:r>
              <a:rPr lang="zh-CN" altLang="en-US" sz="1600" dirty="0">
                <a:ea typeface="黑体" pitchFamily="2" charset="-122"/>
              </a:rPr>
              <a:t>恒生关注每一位伙伴的成长，尊重员工、关爱员工、提升员工；</a:t>
            </a:r>
            <a:endParaRPr lang="zh-CN" altLang="en-US" sz="1600" dirty="0">
              <a:ea typeface="黑体" pitchFamily="2" charset="-122"/>
            </a:endParaRPr>
          </a:p>
          <a:p>
            <a:pPr>
              <a:lnSpc>
                <a:spcPct val="120000"/>
              </a:lnSpc>
              <a:spcBef>
                <a:spcPct val="45000"/>
              </a:spcBef>
              <a:buClr>
                <a:srgbClr val="FF0000"/>
              </a:buClr>
              <a:buBlip>
                <a:blip r:embed="rId1"/>
              </a:buBlip>
            </a:pPr>
            <a:r>
              <a:rPr lang="zh-CN" altLang="en-US" sz="1600" dirty="0">
                <a:latin typeface="黑体" pitchFamily="2" charset="-122"/>
                <a:ea typeface="黑体" pitchFamily="2" charset="-122"/>
              </a:rPr>
              <a:t> 公司通过丰富多彩的员工集体活动，创建出优秀的企业文化氛围</a:t>
            </a:r>
            <a:r>
              <a:rPr lang="zh-CN" altLang="en-US" sz="1600" dirty="0" smtClean="0">
                <a:latin typeface="黑体" pitchFamily="2" charset="-122"/>
                <a:ea typeface="黑体" pitchFamily="2" charset="-122"/>
              </a:rPr>
              <a:t>。恒生与</a:t>
            </a:r>
            <a:r>
              <a:rPr lang="zh-CN" altLang="en-US" sz="1600" dirty="0">
                <a:latin typeface="黑体" pitchFamily="2" charset="-122"/>
                <a:ea typeface="黑体" pitchFamily="2" charset="-122"/>
              </a:rPr>
              <a:t>员工一道共建共享，共谋福祉。</a:t>
            </a:r>
            <a:endParaRPr lang="zh-CN" altLang="en-US" sz="1600" dirty="0">
              <a:latin typeface="黑体" pitchFamily="2" charset="-122"/>
              <a:ea typeface="黑体" pitchFamily="2"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7439" y="3089406"/>
            <a:ext cx="2638697" cy="1779754"/>
          </a:xfrm>
          <a:prstGeom prst="rect">
            <a:avLst/>
          </a:prstGeom>
          <a:ln>
            <a:noFill/>
          </a:ln>
          <a:effectLst>
            <a:outerShdw blurRad="292100" dist="139700" dir="2700000" algn="tl" rotWithShape="0">
              <a:srgbClr val="333333">
                <a:alpha val="65000"/>
              </a:srgbClr>
            </a:outerShdw>
          </a:effectLst>
        </p:spPr>
      </p:pic>
      <p:pic>
        <p:nvPicPr>
          <p:cNvPr id="7" name="Picture 19" descr="员工生日Party副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268" y="2019514"/>
            <a:ext cx="2146906" cy="1477580"/>
          </a:xfrm>
          <a:prstGeom prst="rect">
            <a:avLst/>
          </a:prstGeom>
          <a:noFill/>
          <a:ln w="12700">
            <a:solidFill>
              <a:schemeClr val="bg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3983" y="1998249"/>
            <a:ext cx="2304256" cy="1498845"/>
          </a:xfrm>
          <a:prstGeom prst="rect">
            <a:avLst/>
          </a:prstGeom>
          <a:ln>
            <a:noFill/>
          </a:ln>
          <a:effectLst>
            <a:outerShdw blurRad="292100" dist="139700" dir="2700000" algn="tl" rotWithShape="0">
              <a:srgbClr val="333333">
                <a:alpha val="65000"/>
              </a:srgbClr>
            </a:outerShdw>
          </a:effectLst>
        </p:spPr>
      </p:pic>
      <p:pic>
        <p:nvPicPr>
          <p:cNvPr id="5" name="Picture 20" descr="底纹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4228113" y="4607549"/>
            <a:ext cx="725692" cy="26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底纹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407" y="1989513"/>
            <a:ext cx="735004" cy="28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底纹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171" y="1995610"/>
            <a:ext cx="832067" cy="3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157440" y="2019514"/>
            <a:ext cx="983772" cy="261610"/>
          </a:xfrm>
          <a:prstGeom prst="rect">
            <a:avLst/>
          </a:prstGeom>
        </p:spPr>
        <p:txBody>
          <a:bodyPr wrap="square">
            <a:spAutoFit/>
          </a:bodyPr>
          <a:lstStyle/>
          <a:p>
            <a:pPr>
              <a:defRPr/>
            </a:pPr>
            <a:r>
              <a:rPr lang="zh-CN" altLang="en-US" sz="1100" dirty="0" smtClean="0">
                <a:solidFill>
                  <a:schemeClr val="bg1"/>
                </a:solidFill>
                <a:latin typeface="宋体" pitchFamily="2" charset="-122"/>
                <a:ea typeface="宋体" pitchFamily="2" charset="-122"/>
              </a:rPr>
              <a:t>行业运动会</a:t>
            </a:r>
            <a:endParaRPr lang="zh-CN" altLang="en-US" sz="1100" dirty="0">
              <a:solidFill>
                <a:schemeClr val="bg1"/>
              </a:solidFill>
              <a:latin typeface="宋体" pitchFamily="2" charset="-122"/>
              <a:ea typeface="宋体" pitchFamily="2" charset="-122"/>
            </a:endParaRPr>
          </a:p>
        </p:txBody>
      </p:sp>
      <p:sp>
        <p:nvSpPr>
          <p:cNvPr id="12" name="矩形 11"/>
          <p:cNvSpPr/>
          <p:nvPr/>
        </p:nvSpPr>
        <p:spPr>
          <a:xfrm>
            <a:off x="6507862" y="1967603"/>
            <a:ext cx="748301" cy="261610"/>
          </a:xfrm>
          <a:prstGeom prst="rect">
            <a:avLst/>
          </a:prstGeom>
        </p:spPr>
        <p:txBody>
          <a:bodyPr wrap="square">
            <a:spAutoFit/>
          </a:bodyPr>
          <a:lstStyle/>
          <a:p>
            <a:pPr>
              <a:defRPr/>
            </a:pPr>
            <a:r>
              <a:rPr lang="zh-CN" altLang="en-US" sz="1100" dirty="0" smtClean="0">
                <a:solidFill>
                  <a:schemeClr val="bg1"/>
                </a:solidFill>
                <a:latin typeface="宋体" pitchFamily="2" charset="-122"/>
                <a:ea typeface="宋体" pitchFamily="2" charset="-122"/>
              </a:rPr>
              <a:t>员工生日</a:t>
            </a:r>
            <a:endParaRPr lang="zh-CN" altLang="en-US" sz="1100" dirty="0">
              <a:solidFill>
                <a:schemeClr val="bg1"/>
              </a:solidFill>
              <a:latin typeface="宋体" pitchFamily="2" charset="-122"/>
              <a:ea typeface="宋体" pitchFamily="2" charset="-122"/>
            </a:endParaRPr>
          </a:p>
        </p:txBody>
      </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0120" y="4496892"/>
            <a:ext cx="2303748" cy="1535832"/>
          </a:xfrm>
          <a:prstGeom prst="rect">
            <a:avLst/>
          </a:prstGeom>
          <a:ln>
            <a:noFill/>
          </a:ln>
          <a:effectLst>
            <a:outerShdw blurRad="292100" dist="139700" dir="2700000" algn="tl" rotWithShape="0">
              <a:srgbClr val="333333">
                <a:alpha val="65000"/>
              </a:srgbClr>
            </a:outerShdw>
          </a:effectLst>
        </p:spPr>
      </p:pic>
      <p:sp>
        <p:nvSpPr>
          <p:cNvPr id="16" name="矩形 15"/>
          <p:cNvSpPr/>
          <p:nvPr/>
        </p:nvSpPr>
        <p:spPr>
          <a:xfrm>
            <a:off x="4209961" y="4607549"/>
            <a:ext cx="983772" cy="261610"/>
          </a:xfrm>
          <a:prstGeom prst="rect">
            <a:avLst/>
          </a:prstGeom>
        </p:spPr>
        <p:txBody>
          <a:bodyPr wrap="square">
            <a:spAutoFit/>
          </a:bodyPr>
          <a:lstStyle/>
          <a:p>
            <a:pPr>
              <a:defRPr/>
            </a:pPr>
            <a:r>
              <a:rPr lang="zh-CN" altLang="en-US" sz="1100" dirty="0" smtClean="0">
                <a:solidFill>
                  <a:schemeClr val="bg1"/>
                </a:solidFill>
                <a:latin typeface="宋体" pitchFamily="2" charset="-122"/>
                <a:ea typeface="宋体" pitchFamily="2" charset="-122"/>
              </a:rPr>
              <a:t>公司旅游</a:t>
            </a:r>
            <a:endParaRPr lang="zh-CN" altLang="en-US" sz="1100" dirty="0">
              <a:solidFill>
                <a:schemeClr val="bg1"/>
              </a:solidFill>
              <a:latin typeface="宋体" pitchFamily="2" charset="-122"/>
              <a:ea typeface="宋体" pitchFamily="2" charset="-122"/>
            </a:endParaRPr>
          </a:p>
        </p:txBody>
      </p:sp>
      <p:pic>
        <p:nvPicPr>
          <p:cNvPr id="20"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5634" y="4496892"/>
            <a:ext cx="2137335" cy="1535832"/>
          </a:xfrm>
          <a:prstGeom prst="rect">
            <a:avLst/>
          </a:prstGeom>
          <a:ln>
            <a:noFill/>
          </a:ln>
          <a:effectLst>
            <a:outerShdw blurRad="292100" dist="139700" dir="2700000" algn="tl" rotWithShape="0">
              <a:srgbClr val="333333">
                <a:alpha val="65000"/>
              </a:srgbClr>
            </a:outerShdw>
          </a:effectLst>
        </p:spPr>
      </p:pic>
      <p:pic>
        <p:nvPicPr>
          <p:cNvPr id="19" name="Picture 20" descr="底纹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137" y="5732414"/>
            <a:ext cx="832067" cy="3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2808225" y="5751764"/>
            <a:ext cx="983772" cy="261610"/>
          </a:xfrm>
          <a:prstGeom prst="rect">
            <a:avLst/>
          </a:prstGeom>
        </p:spPr>
        <p:txBody>
          <a:bodyPr wrap="square">
            <a:spAutoFit/>
          </a:bodyPr>
          <a:lstStyle/>
          <a:p>
            <a:pPr>
              <a:defRPr/>
            </a:pPr>
            <a:r>
              <a:rPr lang="zh-CN" altLang="en-US" sz="1100" dirty="0" smtClean="0">
                <a:solidFill>
                  <a:schemeClr val="bg1"/>
                </a:solidFill>
                <a:latin typeface="宋体" pitchFamily="2" charset="-122"/>
                <a:ea typeface="宋体" pitchFamily="2" charset="-122"/>
              </a:rPr>
              <a:t>公司年会</a:t>
            </a:r>
            <a:endParaRPr lang="zh-CN" altLang="en-US" sz="1100" dirty="0">
              <a:solidFill>
                <a:schemeClr val="bg1"/>
              </a:solidFill>
              <a:latin typeface="宋体" pitchFamily="2" charset="-122"/>
              <a:ea typeface="宋体" pitchFamily="2" charset="-122"/>
            </a:endParaRPr>
          </a:p>
        </p:txBody>
      </p:sp>
      <p:pic>
        <p:nvPicPr>
          <p:cNvPr id="21" name="Picture 20" descr="底纹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5751764"/>
            <a:ext cx="689820" cy="3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6909909" y="5750914"/>
            <a:ext cx="835766" cy="261610"/>
          </a:xfrm>
          <a:prstGeom prst="rect">
            <a:avLst/>
          </a:prstGeom>
        </p:spPr>
        <p:txBody>
          <a:bodyPr wrap="square">
            <a:spAutoFit/>
          </a:bodyPr>
          <a:lstStyle/>
          <a:p>
            <a:pPr>
              <a:defRPr/>
            </a:pPr>
            <a:r>
              <a:rPr lang="zh-CN" altLang="en-US" sz="1100" dirty="0" smtClean="0">
                <a:solidFill>
                  <a:schemeClr val="bg1"/>
                </a:solidFill>
                <a:latin typeface="宋体" pitchFamily="2" charset="-122"/>
                <a:ea typeface="宋体" pitchFamily="2" charset="-122"/>
              </a:rPr>
              <a:t>义工培训</a:t>
            </a:r>
            <a:endParaRPr lang="zh-CN" altLang="en-US" sz="1100" dirty="0">
              <a:solidFill>
                <a:schemeClr val="bg1"/>
              </a:solidFill>
              <a:latin typeface="宋体" pitchFamily="2" charset="-122"/>
              <a:ea typeface="宋体" pitchFamily="2" charset="-122"/>
            </a:endParaRPr>
          </a:p>
        </p:txBody>
      </p:sp>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24" name="TextBox 23"/>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红"/>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9625" y="620688"/>
            <a:ext cx="3254375"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a:xfrm>
            <a:off x="3575707" y="276883"/>
            <a:ext cx="2030504" cy="576064"/>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社会责任</a:t>
            </a:r>
            <a:endParaRPr lang="zh-CN" altLang="en-US" sz="2800" b="1" dirty="0">
              <a:solidFill>
                <a:schemeClr val="bg1"/>
              </a:solidFill>
              <a:latin typeface="黑体" pitchFamily="2" charset="-122"/>
              <a:ea typeface="黑体" pitchFamily="2" charset="-122"/>
            </a:endParaRPr>
          </a:p>
        </p:txBody>
      </p:sp>
      <p:sp>
        <p:nvSpPr>
          <p:cNvPr id="3" name="Text Box 16"/>
          <p:cNvSpPr txBox="1">
            <a:spLocks noChangeArrowheads="1"/>
          </p:cNvSpPr>
          <p:nvPr/>
        </p:nvSpPr>
        <p:spPr bwMode="auto">
          <a:xfrm>
            <a:off x="827088" y="963613"/>
            <a:ext cx="6950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FF0000"/>
                </a:solidFill>
                <a:latin typeface="宋体" charset="-122"/>
                <a:ea typeface="宋体" charset="-122"/>
              </a:defRPr>
            </a:lvl1pPr>
            <a:lvl2pPr marL="742950" indent="-285750" eaLnBrk="0" hangingPunct="0">
              <a:defRPr sz="2000">
                <a:solidFill>
                  <a:srgbClr val="FF0000"/>
                </a:solidFill>
                <a:latin typeface="宋体" charset="-122"/>
                <a:ea typeface="宋体" charset="-122"/>
              </a:defRPr>
            </a:lvl2pPr>
            <a:lvl3pPr marL="1143000" indent="-228600" eaLnBrk="0" hangingPunct="0">
              <a:defRPr sz="2000">
                <a:solidFill>
                  <a:srgbClr val="FF0000"/>
                </a:solidFill>
                <a:latin typeface="宋体" charset="-122"/>
                <a:ea typeface="宋体" charset="-122"/>
              </a:defRPr>
            </a:lvl3pPr>
            <a:lvl4pPr marL="1600200" indent="-228600" eaLnBrk="0" hangingPunct="0">
              <a:defRPr sz="2000">
                <a:solidFill>
                  <a:srgbClr val="FF0000"/>
                </a:solidFill>
                <a:latin typeface="宋体" charset="-122"/>
                <a:ea typeface="宋体" charset="-122"/>
              </a:defRPr>
            </a:lvl4pPr>
            <a:lvl5pPr marL="2057400" indent="-228600" eaLnBrk="0" hangingPunct="0">
              <a:defRPr sz="2000">
                <a:solidFill>
                  <a:srgbClr val="FF0000"/>
                </a:solidFill>
                <a:latin typeface="宋体" charset="-122"/>
                <a:ea typeface="宋体" charset="-122"/>
              </a:defRPr>
            </a:lvl5pPr>
            <a:lvl6pPr marL="2514600" indent="-228600" eaLnBrk="0" fontAlgn="base" hangingPunct="0">
              <a:spcBef>
                <a:spcPct val="0"/>
              </a:spcBef>
              <a:spcAft>
                <a:spcPct val="0"/>
              </a:spcAft>
              <a:defRPr sz="2000">
                <a:solidFill>
                  <a:srgbClr val="FF0000"/>
                </a:solidFill>
                <a:latin typeface="宋体" charset="-122"/>
                <a:ea typeface="宋体" charset="-122"/>
              </a:defRPr>
            </a:lvl6pPr>
            <a:lvl7pPr marL="2971800" indent="-228600" eaLnBrk="0" fontAlgn="base" hangingPunct="0">
              <a:spcBef>
                <a:spcPct val="0"/>
              </a:spcBef>
              <a:spcAft>
                <a:spcPct val="0"/>
              </a:spcAft>
              <a:defRPr sz="2000">
                <a:solidFill>
                  <a:srgbClr val="FF0000"/>
                </a:solidFill>
                <a:latin typeface="宋体" charset="-122"/>
                <a:ea typeface="宋体" charset="-122"/>
              </a:defRPr>
            </a:lvl7pPr>
            <a:lvl8pPr marL="3429000" indent="-228600" eaLnBrk="0" fontAlgn="base" hangingPunct="0">
              <a:spcBef>
                <a:spcPct val="0"/>
              </a:spcBef>
              <a:spcAft>
                <a:spcPct val="0"/>
              </a:spcAft>
              <a:defRPr sz="2000">
                <a:solidFill>
                  <a:srgbClr val="FF0000"/>
                </a:solidFill>
                <a:latin typeface="宋体" charset="-122"/>
                <a:ea typeface="宋体" charset="-122"/>
              </a:defRPr>
            </a:lvl8pPr>
            <a:lvl9pPr marL="3886200" indent="-228600" eaLnBrk="0" fontAlgn="base" hangingPunct="0">
              <a:spcBef>
                <a:spcPct val="0"/>
              </a:spcBef>
              <a:spcAft>
                <a:spcPct val="0"/>
              </a:spcAft>
              <a:defRPr sz="2000">
                <a:solidFill>
                  <a:srgbClr val="FF0000"/>
                </a:solidFill>
                <a:latin typeface="宋体" charset="-122"/>
                <a:ea typeface="宋体" charset="-122"/>
              </a:defRPr>
            </a:lvl9pPr>
          </a:lstStyle>
          <a:p>
            <a:pPr eaLnBrk="1" hangingPunct="1">
              <a:spcBef>
                <a:spcPct val="50000"/>
              </a:spcBef>
              <a:buClr>
                <a:srgbClr val="FF0000"/>
              </a:buClr>
              <a:buFont typeface="Wingdings" pitchFamily="2" charset="2"/>
              <a:buChar char="l"/>
            </a:pPr>
            <a:r>
              <a:rPr lang="en-US" altLang="zh-CN" sz="1400" b="1" dirty="0">
                <a:solidFill>
                  <a:schemeClr val="tx1"/>
                </a:solidFill>
                <a:latin typeface="黑体" pitchFamily="2" charset="-122"/>
                <a:ea typeface="黑体" pitchFamily="2" charset="-122"/>
              </a:rPr>
              <a:t> </a:t>
            </a:r>
            <a:r>
              <a:rPr lang="zh-CN" altLang="en-US" sz="1800" b="1" dirty="0" smtClean="0">
                <a:solidFill>
                  <a:schemeClr val="tx1"/>
                </a:solidFill>
                <a:latin typeface="黑体" pitchFamily="2" charset="-122"/>
                <a:ea typeface="黑体" pitchFamily="2" charset="-122"/>
              </a:rPr>
              <a:t>恒生积极</a:t>
            </a:r>
            <a:r>
              <a:rPr lang="zh-CN" altLang="en-US" sz="1800" b="1" dirty="0">
                <a:solidFill>
                  <a:schemeClr val="tx1"/>
                </a:solidFill>
                <a:latin typeface="黑体" pitchFamily="2" charset="-122"/>
                <a:ea typeface="黑体" pitchFamily="2" charset="-122"/>
              </a:rPr>
              <a:t>践行社会责任，关注社会公益，饮水思源，回馈社会。 </a:t>
            </a:r>
            <a:endParaRPr lang="zh-CN" altLang="en-US" sz="1800" b="1" dirty="0">
              <a:solidFill>
                <a:schemeClr val="tx1"/>
              </a:solidFill>
              <a:latin typeface="黑体" pitchFamily="2" charset="-122"/>
              <a:ea typeface="黑体"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 y="1441337"/>
            <a:ext cx="2805117" cy="162762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068960"/>
            <a:ext cx="2808215" cy="1706759"/>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8214" y="1441336"/>
            <a:ext cx="6335785" cy="4898521"/>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3" y="4775719"/>
            <a:ext cx="2808214" cy="1584176"/>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12" name="TextBox 11"/>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3" y="1"/>
            <a:ext cx="9128586" cy="3638052"/>
          </a:xfrm>
          <a:prstGeom prst="rect">
            <a:avLst/>
          </a:prstGeom>
        </p:spPr>
      </p:pic>
      <p:sp>
        <p:nvSpPr>
          <p:cNvPr id="6" name="矩形 5"/>
          <p:cNvSpPr/>
          <p:nvPr/>
        </p:nvSpPr>
        <p:spPr>
          <a:xfrm>
            <a:off x="989856" y="3717032"/>
            <a:ext cx="4572000" cy="369332"/>
          </a:xfrm>
          <a:prstGeom prst="rect">
            <a:avLst/>
          </a:prstGeom>
        </p:spPr>
        <p:txBody>
          <a:bodyPr>
            <a:spAutoFit/>
          </a:bodyPr>
          <a:lstStyle/>
          <a:p>
            <a:pPr>
              <a:spcBef>
                <a:spcPct val="40000"/>
              </a:spcBef>
            </a:pPr>
            <a:endParaRPr lang="zh-CN" altLang="en-US" dirty="0">
              <a:solidFill>
                <a:prstClr val="black"/>
              </a:solidFill>
            </a:endParaRPr>
          </a:p>
        </p:txBody>
      </p:sp>
      <p:sp>
        <p:nvSpPr>
          <p:cNvPr id="4" name="标题 3"/>
          <p:cNvSpPr>
            <a:spLocks noGrp="1"/>
          </p:cNvSpPr>
          <p:nvPr>
            <p:ph type="ctrTitle"/>
          </p:nvPr>
        </p:nvSpPr>
        <p:spPr>
          <a:xfrm>
            <a:off x="4505796" y="3918123"/>
            <a:ext cx="4725687" cy="1470025"/>
          </a:xfrm>
        </p:spPr>
        <p:txBody>
          <a:bodyPr>
            <a:normAutofit/>
          </a:bodyPr>
          <a:lstStyle/>
          <a:p>
            <a:r>
              <a:rPr lang="zh-CN" altLang="en-US" sz="1800" dirty="0" smtClean="0">
                <a:solidFill>
                  <a:schemeClr val="tx1"/>
                </a:solidFill>
              </a:rPr>
              <a:t>我们的网址：</a:t>
            </a:r>
            <a:r>
              <a:rPr lang="en-US" altLang="zh-CN" sz="1800" dirty="0" smtClean="0">
                <a:solidFill>
                  <a:schemeClr val="tx1"/>
                </a:solidFill>
              </a:rPr>
              <a:t>Web :</a:t>
            </a:r>
            <a:r>
              <a:rPr lang="en-US" altLang="zh-CN" sz="1800" u="sng" dirty="0" smtClean="0">
                <a:solidFill>
                  <a:schemeClr val="tx1"/>
                </a:solidFill>
              </a:rPr>
              <a:t>www.jmhscpa.com</a:t>
            </a:r>
            <a:br>
              <a:rPr lang="en-US" altLang="zh-CN" sz="1800" u="sng" dirty="0" smtClean="0">
                <a:solidFill>
                  <a:schemeClr val="tx1"/>
                </a:solidFill>
              </a:rPr>
            </a:br>
            <a:br>
              <a:rPr lang="en-US" altLang="zh-CN" sz="1800" dirty="0">
                <a:solidFill>
                  <a:schemeClr val="tx1"/>
                </a:solidFill>
              </a:rPr>
            </a:br>
            <a:r>
              <a:rPr lang="en-US" altLang="zh-CN" sz="1800" dirty="0" smtClean="0">
                <a:solidFill>
                  <a:schemeClr val="tx1"/>
                </a:solidFill>
              </a:rPr>
              <a:t>                          </a:t>
            </a:r>
            <a:r>
              <a:rPr lang="en-US" altLang="zh-CN" sz="1800" dirty="0" err="1" smtClean="0">
                <a:solidFill>
                  <a:schemeClr val="tx1"/>
                </a:solidFill>
              </a:rPr>
              <a:t>Wap</a:t>
            </a:r>
            <a:r>
              <a:rPr lang="en-US" altLang="zh-CN" sz="1800" dirty="0" smtClean="0">
                <a:solidFill>
                  <a:schemeClr val="tx1"/>
                </a:solidFill>
              </a:rPr>
              <a:t>:  </a:t>
            </a:r>
            <a:r>
              <a:rPr lang="en-US" altLang="zh-CN" sz="1800" u="sng" dirty="0" smtClean="0">
                <a:solidFill>
                  <a:schemeClr val="tx1"/>
                </a:solidFill>
              </a:rPr>
              <a:t>www.jmhscpa.cn</a:t>
            </a:r>
            <a:endParaRPr lang="zh-CN" altLang="en-US" sz="1800" u="sng" dirty="0">
              <a:solidFill>
                <a:schemeClr val="tx1"/>
              </a:solidFill>
            </a:endParaRPr>
          </a:p>
        </p:txBody>
      </p:sp>
      <p:sp>
        <p:nvSpPr>
          <p:cNvPr id="7" name="TextBox 6"/>
          <p:cNvSpPr txBox="1"/>
          <p:nvPr/>
        </p:nvSpPr>
        <p:spPr>
          <a:xfrm>
            <a:off x="987852" y="3901698"/>
            <a:ext cx="3528392" cy="1954381"/>
          </a:xfrm>
          <a:prstGeom prst="rect">
            <a:avLst/>
          </a:prstGeom>
          <a:noFill/>
        </p:spPr>
        <p:txBody>
          <a:bodyPr wrap="square" rtlCol="0">
            <a:spAutoFit/>
          </a:bodyPr>
          <a:lstStyle/>
          <a:p>
            <a:r>
              <a:rPr lang="zh-CN" altLang="en-US" sz="1400" dirty="0" smtClean="0">
                <a:solidFill>
                  <a:prstClr val="black"/>
                </a:solidFill>
                <a:latin typeface="宋体" pitchFamily="2" charset="-122"/>
                <a:ea typeface="宋体" pitchFamily="2" charset="-122"/>
              </a:rPr>
              <a:t>江门市恒生税务师事务所有限公司</a:t>
            </a:r>
            <a:endParaRPr lang="en-US" altLang="zh-CN" sz="1400" dirty="0" smtClean="0">
              <a:solidFill>
                <a:prstClr val="black"/>
              </a:solidFill>
              <a:latin typeface="宋体" pitchFamily="2" charset="-122"/>
              <a:ea typeface="宋体" pitchFamily="2" charset="-122"/>
            </a:endParaRPr>
          </a:p>
          <a:p>
            <a:r>
              <a:rPr lang="zh-CN" altLang="en-US" sz="1400" dirty="0">
                <a:solidFill>
                  <a:prstClr val="black"/>
                </a:solidFill>
                <a:latin typeface="宋体" pitchFamily="2" charset="-122"/>
                <a:ea typeface="宋体" pitchFamily="2" charset="-122"/>
              </a:rPr>
              <a:t>江门市恒</a:t>
            </a:r>
            <a:r>
              <a:rPr lang="zh-CN" altLang="en-US" sz="1400" dirty="0" smtClean="0">
                <a:solidFill>
                  <a:prstClr val="black"/>
                </a:solidFill>
                <a:latin typeface="宋体" pitchFamily="2" charset="-122"/>
                <a:ea typeface="宋体" pitchFamily="2" charset="-122"/>
              </a:rPr>
              <a:t>生会计师</a:t>
            </a:r>
            <a:r>
              <a:rPr lang="zh-CN" altLang="en-US" sz="1400" dirty="0">
                <a:solidFill>
                  <a:prstClr val="black"/>
                </a:solidFill>
                <a:latin typeface="宋体" pitchFamily="2" charset="-122"/>
                <a:ea typeface="宋体" pitchFamily="2" charset="-122"/>
              </a:rPr>
              <a:t>事务所有限公司</a:t>
            </a:r>
            <a:endParaRPr lang="en-US" altLang="zh-CN" sz="1400" dirty="0">
              <a:solidFill>
                <a:prstClr val="black"/>
              </a:solidFill>
              <a:latin typeface="宋体" pitchFamily="2" charset="-122"/>
              <a:ea typeface="宋体" pitchFamily="2" charset="-122"/>
            </a:endParaRPr>
          </a:p>
          <a:p>
            <a:r>
              <a:rPr lang="zh-CN" altLang="en-US" sz="1400" dirty="0">
                <a:solidFill>
                  <a:prstClr val="black"/>
                </a:solidFill>
                <a:latin typeface="宋体" pitchFamily="2" charset="-122"/>
                <a:ea typeface="宋体" pitchFamily="2" charset="-122"/>
              </a:rPr>
              <a:t>江</a:t>
            </a:r>
            <a:r>
              <a:rPr lang="zh-CN" altLang="en-US" sz="1400" dirty="0" smtClean="0">
                <a:solidFill>
                  <a:prstClr val="black"/>
                </a:solidFill>
                <a:latin typeface="宋体" pitchFamily="2" charset="-122"/>
                <a:ea typeface="宋体" pitchFamily="2" charset="-122"/>
              </a:rPr>
              <a:t>门市新会区恒生会计代理记帐有限公司</a:t>
            </a:r>
            <a:endParaRPr lang="en-US" altLang="zh-CN" sz="1400" dirty="0">
              <a:solidFill>
                <a:prstClr val="black"/>
              </a:solidFill>
              <a:latin typeface="宋体" pitchFamily="2" charset="-122"/>
              <a:ea typeface="宋体" pitchFamily="2" charset="-122"/>
            </a:endParaRPr>
          </a:p>
          <a:p>
            <a:endParaRPr lang="en-US" altLang="zh-CN" sz="900" dirty="0" smtClean="0">
              <a:solidFill>
                <a:prstClr val="black"/>
              </a:solidFill>
              <a:latin typeface="宋体" pitchFamily="2" charset="-122"/>
              <a:ea typeface="宋体" pitchFamily="2" charset="-122"/>
            </a:endParaRPr>
          </a:p>
          <a:p>
            <a:r>
              <a:rPr lang="zh-CN" altLang="en-US" sz="1400" dirty="0" smtClean="0">
                <a:solidFill>
                  <a:prstClr val="black"/>
                </a:solidFill>
                <a:latin typeface="宋体" pitchFamily="2" charset="-122"/>
                <a:ea typeface="宋体" pitchFamily="2" charset="-122"/>
              </a:rPr>
              <a:t>地址：江门市新会区会城新会大道中</a:t>
            </a:r>
            <a:r>
              <a:rPr lang="en-US" altLang="zh-CN" sz="1400" dirty="0" smtClean="0">
                <a:solidFill>
                  <a:prstClr val="black"/>
                </a:solidFill>
                <a:latin typeface="宋体" pitchFamily="2" charset="-122"/>
                <a:ea typeface="宋体" pitchFamily="2" charset="-122"/>
              </a:rPr>
              <a:t>28</a:t>
            </a:r>
            <a:r>
              <a:rPr lang="zh-CN" altLang="en-US" sz="1400" dirty="0" smtClean="0">
                <a:solidFill>
                  <a:prstClr val="black"/>
                </a:solidFill>
                <a:latin typeface="宋体" pitchFamily="2" charset="-122"/>
                <a:ea typeface="宋体" pitchFamily="2" charset="-122"/>
              </a:rPr>
              <a:t>号</a:t>
            </a:r>
            <a:r>
              <a:rPr lang="en-US" altLang="zh-CN" sz="1400" dirty="0" smtClean="0">
                <a:solidFill>
                  <a:prstClr val="black"/>
                </a:solidFill>
                <a:latin typeface="宋体" pitchFamily="2" charset="-122"/>
                <a:ea typeface="宋体" pitchFamily="2" charset="-122"/>
              </a:rPr>
              <a:t>103-106</a:t>
            </a:r>
            <a:endParaRPr lang="en-US" altLang="zh-CN" sz="1400" dirty="0" smtClean="0">
              <a:solidFill>
                <a:prstClr val="black"/>
              </a:solidFill>
              <a:latin typeface="宋体" pitchFamily="2" charset="-122"/>
              <a:ea typeface="宋体" pitchFamily="2" charset="-122"/>
            </a:endParaRPr>
          </a:p>
          <a:p>
            <a:r>
              <a:rPr lang="zh-CN" altLang="en-US" sz="1400" dirty="0">
                <a:solidFill>
                  <a:prstClr val="black"/>
                </a:solidFill>
                <a:latin typeface="宋体" pitchFamily="2" charset="-122"/>
                <a:ea typeface="宋体" pitchFamily="2" charset="-122"/>
              </a:rPr>
              <a:t>微</a:t>
            </a:r>
            <a:r>
              <a:rPr lang="zh-CN" altLang="en-US" sz="1400" dirty="0" smtClean="0">
                <a:solidFill>
                  <a:prstClr val="black"/>
                </a:solidFill>
                <a:latin typeface="宋体" pitchFamily="2" charset="-122"/>
                <a:ea typeface="宋体" pitchFamily="2" charset="-122"/>
              </a:rPr>
              <a:t>信公众号：江门市恒生税务师事务所</a:t>
            </a:r>
            <a:endParaRPr lang="en-US" altLang="zh-CN" sz="1400" dirty="0" smtClean="0">
              <a:solidFill>
                <a:prstClr val="black"/>
              </a:solidFill>
              <a:latin typeface="宋体" pitchFamily="2" charset="-122"/>
              <a:ea typeface="宋体" pitchFamily="2" charset="-122"/>
            </a:endParaRPr>
          </a:p>
          <a:p>
            <a:r>
              <a:rPr lang="zh-CN" altLang="en-US" sz="1400" dirty="0" smtClean="0">
                <a:solidFill>
                  <a:prstClr val="black"/>
                </a:solidFill>
                <a:latin typeface="宋体" pitchFamily="2" charset="-122"/>
                <a:ea typeface="宋体" pitchFamily="2" charset="-122"/>
              </a:rPr>
              <a:t>电话：</a:t>
            </a:r>
            <a:r>
              <a:rPr lang="en-US" altLang="zh-CN" sz="1400" dirty="0" smtClean="0">
                <a:solidFill>
                  <a:prstClr val="black"/>
                </a:solidFill>
                <a:latin typeface="宋体" pitchFamily="2" charset="-122"/>
                <a:ea typeface="宋体" pitchFamily="2" charset="-122"/>
              </a:rPr>
              <a:t>0750-6604888</a:t>
            </a:r>
            <a:r>
              <a:rPr lang="zh-CN" altLang="en-US" sz="1400" dirty="0" smtClean="0">
                <a:solidFill>
                  <a:prstClr val="black"/>
                </a:solidFill>
                <a:latin typeface="宋体" pitchFamily="2" charset="-122"/>
                <a:ea typeface="宋体" pitchFamily="2" charset="-122"/>
              </a:rPr>
              <a:t>、</a:t>
            </a:r>
            <a:r>
              <a:rPr lang="en-US" altLang="zh-CN" sz="1400" dirty="0" smtClean="0">
                <a:solidFill>
                  <a:prstClr val="black"/>
                </a:solidFill>
                <a:latin typeface="宋体" pitchFamily="2" charset="-122"/>
                <a:ea typeface="宋体" pitchFamily="2" charset="-122"/>
              </a:rPr>
              <a:t>6604886</a:t>
            </a:r>
            <a:r>
              <a:rPr lang="zh-CN" altLang="en-US" sz="1400" dirty="0" smtClean="0">
                <a:solidFill>
                  <a:prstClr val="black"/>
                </a:solidFill>
                <a:latin typeface="宋体" pitchFamily="2" charset="-122"/>
                <a:ea typeface="宋体" pitchFamily="2" charset="-122"/>
              </a:rPr>
              <a:t>、</a:t>
            </a:r>
            <a:r>
              <a:rPr lang="en-US" altLang="zh-CN" sz="1400" dirty="0" smtClean="0">
                <a:solidFill>
                  <a:prstClr val="black"/>
                </a:solidFill>
                <a:latin typeface="宋体" pitchFamily="2" charset="-122"/>
                <a:ea typeface="宋体" pitchFamily="2" charset="-122"/>
              </a:rPr>
              <a:t>6604883</a:t>
            </a:r>
            <a:endParaRPr lang="en-US" altLang="zh-CN" sz="1400" dirty="0" smtClean="0">
              <a:solidFill>
                <a:prstClr val="black"/>
              </a:solidFill>
              <a:latin typeface="宋体" pitchFamily="2" charset="-122"/>
              <a:ea typeface="宋体" pitchFamily="2" charset="-122"/>
            </a:endParaRPr>
          </a:p>
          <a:p>
            <a:r>
              <a:rPr lang="zh-CN" altLang="en-US" sz="1400" dirty="0">
                <a:solidFill>
                  <a:prstClr val="black"/>
                </a:solidFill>
                <a:latin typeface="宋体" pitchFamily="2" charset="-122"/>
                <a:ea typeface="宋体" pitchFamily="2" charset="-122"/>
              </a:rPr>
              <a:t>邮箱：</a:t>
            </a:r>
            <a:r>
              <a:rPr lang="en-US" altLang="zh-CN" sz="1400" dirty="0">
                <a:solidFill>
                  <a:prstClr val="black"/>
                </a:solidFill>
                <a:latin typeface="宋体" pitchFamily="2" charset="-122"/>
                <a:ea typeface="宋体" pitchFamily="2" charset="-122"/>
              </a:rPr>
              <a:t>6368@china.com</a:t>
            </a:r>
            <a:endParaRPr lang="zh-CN" altLang="en-US" sz="1400" dirty="0">
              <a:solidFill>
                <a:prstClr val="black"/>
              </a:solidFill>
              <a:latin typeface="宋体" pitchFamily="2" charset="-122"/>
              <a:ea typeface="宋体" pitchFamily="2" charset="-122"/>
            </a:endParaRPr>
          </a:p>
        </p:txBody>
      </p:sp>
      <p:cxnSp>
        <p:nvCxnSpPr>
          <p:cNvPr id="12" name="直接连接符 11"/>
          <p:cNvCxnSpPr/>
          <p:nvPr/>
        </p:nvCxnSpPr>
        <p:spPr>
          <a:xfrm>
            <a:off x="1075409" y="4653136"/>
            <a:ext cx="3312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14" name="TextBox 13"/>
          <p:cNvSpPr txBox="1"/>
          <p:nvPr/>
        </p:nvSpPr>
        <p:spPr>
          <a:xfrm>
            <a:off x="6410094" y="6379624"/>
            <a:ext cx="2735709" cy="261610"/>
          </a:xfrm>
          <a:prstGeom prst="rect">
            <a:avLst/>
          </a:prstGeom>
          <a:noFill/>
        </p:spPr>
        <p:txBody>
          <a:bodyPr wrap="square" rtlCol="0">
            <a:spAutoFit/>
          </a:bodyPr>
          <a:lstStyle/>
          <a:p>
            <a:r>
              <a:rPr lang="zh-CN" altLang="en-US" sz="1100" dirty="0" smtClean="0">
                <a:solidFill>
                  <a:prstClr val="white"/>
                </a:solidFill>
              </a:rPr>
              <a:t>为客户提供全方位的专业财税服务</a:t>
            </a:r>
            <a:endParaRPr lang="zh-CN" altLang="en-US" sz="1100" dirty="0">
              <a:solidFill>
                <a:prstClr val="white"/>
              </a:solidFill>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0727"/>
            <a:ext cx="7560840" cy="26573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红色块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276475"/>
            <a:ext cx="9144000" cy="259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710974" y="2780928"/>
            <a:ext cx="5256584" cy="1938992"/>
          </a:xfrm>
          <a:prstGeom prst="rect">
            <a:avLst/>
          </a:prstGeom>
          <a:noFill/>
        </p:spPr>
        <p:txBody>
          <a:bodyPr wrap="square" rtlCol="0">
            <a:spAutoFit/>
          </a:bodyPr>
          <a:lstStyle/>
          <a:p>
            <a:r>
              <a:rPr lang="en-US" altLang="zh-CN" sz="4000" b="1" dirty="0">
                <a:solidFill>
                  <a:schemeClr val="bg1"/>
                </a:solidFill>
              </a:rPr>
              <a:t>5</a:t>
            </a:r>
            <a:r>
              <a:rPr lang="zh-CN" altLang="en-US" sz="4000" b="1" dirty="0" smtClean="0">
                <a:solidFill>
                  <a:schemeClr val="bg1"/>
                </a:solidFill>
              </a:rPr>
              <a:t>、</a:t>
            </a:r>
            <a:r>
              <a:rPr lang="zh-CN" altLang="zh-CN" sz="4000" b="1" dirty="0">
                <a:solidFill>
                  <a:schemeClr val="bg1"/>
                </a:solidFill>
              </a:rPr>
              <a:t>江门市社会组织财务管理和诚信自律工作培训班</a:t>
            </a:r>
            <a:endParaRPr lang="zh-CN" altLang="zh-CN" sz="4000"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3232"/>
            <a:ext cx="9144001" cy="356535"/>
          </a:xfrm>
          <a:prstGeom prst="rect">
            <a:avLst/>
          </a:prstGeom>
        </p:spPr>
      </p:pic>
      <p:sp>
        <p:nvSpPr>
          <p:cNvPr id="7" name="TextBox 6"/>
          <p:cNvSpPr txBox="1"/>
          <p:nvPr/>
        </p:nvSpPr>
        <p:spPr>
          <a:xfrm>
            <a:off x="6408291" y="634145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10" name="TextBox 9"/>
          <p:cNvSpPr txBox="1"/>
          <p:nvPr/>
        </p:nvSpPr>
        <p:spPr>
          <a:xfrm>
            <a:off x="2411760" y="404664"/>
            <a:ext cx="4608512" cy="707886"/>
          </a:xfrm>
          <a:prstGeom prst="rect">
            <a:avLst/>
          </a:prstGeom>
          <a:noFill/>
        </p:spPr>
        <p:txBody>
          <a:bodyPr wrap="square" rtlCol="0">
            <a:spAutoFit/>
          </a:bodyPr>
          <a:lstStyle/>
          <a:p>
            <a:pPr algn="ctr"/>
            <a:r>
              <a:rPr lang="zh-CN" altLang="en-US" sz="4000" b="1" dirty="0">
                <a:solidFill>
                  <a:srgbClr val="FF0000"/>
                </a:solidFill>
              </a:rPr>
              <a:t>知识</a:t>
            </a:r>
            <a:r>
              <a:rPr lang="zh-CN" altLang="en-US" sz="4000" b="1" dirty="0" smtClean="0">
                <a:solidFill>
                  <a:srgbClr val="FF0000"/>
                </a:solidFill>
              </a:rPr>
              <a:t>解读</a:t>
            </a:r>
            <a:endParaRPr lang="zh-CN" altLang="en-US" sz="4000" b="1" dirty="0">
              <a:solidFill>
                <a:srgbClr val="FF0000"/>
              </a:solidFill>
            </a:endParaRPr>
          </a:p>
        </p:txBody>
      </p:sp>
      <p:sp>
        <p:nvSpPr>
          <p:cNvPr id="2" name="矩形 1"/>
          <p:cNvSpPr/>
          <p:nvPr/>
        </p:nvSpPr>
        <p:spPr>
          <a:xfrm>
            <a:off x="538916" y="1196752"/>
            <a:ext cx="8424937" cy="10546080"/>
          </a:xfrm>
          <a:prstGeom prst="rect">
            <a:avLst/>
          </a:prstGeom>
        </p:spPr>
        <p:txBody>
          <a:bodyPr wrap="square">
            <a:spAutoFit/>
          </a:bodyPr>
          <a:lstStyle/>
          <a:p>
            <a:pPr lvl="0"/>
            <a:r>
              <a:rPr lang="en-US" altLang="zh-CN" sz="2400" b="1" dirty="0">
                <a:effectLst>
                  <a:outerShdw blurRad="38100" dist="38100" dir="2700000">
                    <a:srgbClr val="C0C0C0"/>
                  </a:outerShdw>
                </a:effectLst>
                <a:ea typeface="隶书" pitchFamily="49" charset="-122"/>
                <a:sym typeface="+mn-ea"/>
              </a:rPr>
              <a:t>  </a:t>
            </a:r>
            <a:r>
              <a:rPr lang="zh-CN" altLang="en-US" sz="2400" b="1" dirty="0">
                <a:effectLst>
                  <a:outerShdw blurRad="38100" dist="38100" dir="2700000">
                    <a:srgbClr val="C0C0C0"/>
                  </a:outerShdw>
                </a:effectLst>
                <a:ea typeface="隶书" pitchFamily="49" charset="-122"/>
                <a:sym typeface="+mn-ea"/>
              </a:rPr>
              <a:t>社会组织（民间非营利组织）是指依照国家法律、行政法规登记的社会团体、基金会、民办非企业单位和寺院、宫观、清真寺、教堂等。</a:t>
            </a:r>
            <a:endParaRPr lang="zh-CN" altLang="en-US" sz="2400" b="1" dirty="0">
              <a:effectLst>
                <a:outerShdw blurRad="38100" dist="38100" dir="2700000">
                  <a:srgbClr val="C0C0C0"/>
                </a:outerShdw>
              </a:effectLst>
              <a:ea typeface="隶书" pitchFamily="49" charset="-122"/>
            </a:endParaRPr>
          </a:p>
          <a:p>
            <a:pPr lvl="0"/>
            <a:r>
              <a:rPr lang="zh-CN" altLang="en-US" sz="2400" b="1" dirty="0" smtClean="0">
                <a:solidFill>
                  <a:schemeClr val="accent1">
                    <a:lumMod val="75000"/>
                  </a:schemeClr>
                </a:solidFill>
                <a:latin typeface="宋体"/>
                <a:ea typeface="宋体"/>
              </a:rPr>
              <a:t>一、</a:t>
            </a:r>
            <a:r>
              <a:rPr lang="zh-CN" altLang="zh-CN" sz="2400" dirty="0"/>
              <a:t>营改增对</a:t>
            </a:r>
            <a:r>
              <a:rPr lang="zh-CN" altLang="zh-CN" sz="2400" b="1" dirty="0"/>
              <a:t> “社会组织”</a:t>
            </a:r>
            <a:r>
              <a:rPr lang="zh-CN" altLang="zh-CN" sz="2400" dirty="0"/>
              <a:t>的税收影响</a:t>
            </a:r>
            <a:r>
              <a:rPr lang="en-US" altLang="zh-CN" sz="2400" dirty="0"/>
              <a:t>----</a:t>
            </a:r>
            <a:r>
              <a:rPr lang="zh-CN" altLang="zh-CN" sz="2400" dirty="0"/>
              <a:t>如何确认营业收入，营改增后对增值税的会计核算</a:t>
            </a:r>
            <a:endParaRPr lang="zh-CN" altLang="zh-CN" sz="2400" dirty="0"/>
          </a:p>
          <a:p>
            <a:r>
              <a:rPr lang="en-US" altLang="zh-CN" sz="2400" dirty="0"/>
              <a:t> </a:t>
            </a:r>
            <a:endParaRPr lang="en-US" altLang="zh-CN" sz="2400" dirty="0"/>
          </a:p>
          <a:p>
            <a:r>
              <a:rPr lang="en-US" altLang="zh-CN" sz="2400" dirty="0"/>
              <a:t>  </a:t>
            </a:r>
            <a:r>
              <a:rPr lang="zh-CN" altLang="zh-CN" sz="2400" b="1" dirty="0">
                <a:sym typeface="+mn-ea"/>
              </a:rPr>
              <a:t>营改增对社会组织税收的影响（</a:t>
            </a:r>
            <a:r>
              <a:rPr lang="zh-CN" altLang="en-US" sz="2400" dirty="0"/>
              <a:t>社会组织需交的各种税费）</a:t>
            </a:r>
            <a:endParaRPr lang="zh-CN" altLang="en-US" sz="2400" dirty="0"/>
          </a:p>
          <a:p>
            <a:endParaRPr lang="en-US" altLang="zh-CN" sz="2400" dirty="0"/>
          </a:p>
          <a:p>
            <a:r>
              <a:rPr lang="en-US" altLang="zh-CN" sz="2400" dirty="0"/>
              <a:t>1</a:t>
            </a:r>
            <a:r>
              <a:rPr lang="zh-CN" altLang="en-US" sz="2400" dirty="0"/>
              <a:t>、</a:t>
            </a:r>
            <a:r>
              <a:rPr lang="zh-CN" altLang="zh-CN" sz="2400" dirty="0" smtClean="0"/>
              <a:t>增值税</a:t>
            </a:r>
            <a:r>
              <a:rPr lang="zh-CN" altLang="zh-CN" sz="2400" dirty="0"/>
              <a:t>（原为营业税）</a:t>
            </a:r>
            <a:endParaRPr lang="zh-CN" altLang="zh-CN" sz="2400" b="1" dirty="0"/>
          </a:p>
          <a:p>
            <a:r>
              <a:rPr lang="zh-CN" altLang="zh-CN" sz="2400" dirty="0"/>
              <a:t>   税率：</a:t>
            </a:r>
            <a:endParaRPr lang="zh-CN" altLang="zh-CN" sz="2400" dirty="0"/>
          </a:p>
          <a:p>
            <a:r>
              <a:rPr lang="zh-CN" altLang="zh-CN" sz="2400" dirty="0"/>
              <a:t>   </a:t>
            </a:r>
            <a:r>
              <a:rPr lang="zh-CN" altLang="zh-CN" sz="2400" dirty="0">
                <a:hlinkClick r:id="rId3" action="ppaction://hlinkfile"/>
              </a:rPr>
              <a:t>增值税税率</a:t>
            </a:r>
            <a:r>
              <a:rPr lang="zh-CN" altLang="zh-CN" sz="2400" dirty="0"/>
              <a:t>：营业收入</a:t>
            </a:r>
            <a:r>
              <a:rPr lang="en-US" altLang="zh-CN" sz="2400" dirty="0"/>
              <a:t>500</a:t>
            </a:r>
            <a:r>
              <a:rPr lang="zh-CN" altLang="zh-CN" sz="2400" dirty="0"/>
              <a:t>万以上的必须为一般纳税人，适用税率</a:t>
            </a:r>
            <a:r>
              <a:rPr lang="en-US" altLang="zh-CN" sz="2400" dirty="0"/>
              <a:t>6%</a:t>
            </a:r>
            <a:r>
              <a:rPr lang="zh-CN" altLang="zh-CN" sz="2400" dirty="0"/>
              <a:t>，小规模纳税人适用征收率</a:t>
            </a:r>
            <a:r>
              <a:rPr lang="en-US" altLang="zh-CN" sz="2400" dirty="0"/>
              <a:t>3%</a:t>
            </a:r>
            <a:r>
              <a:rPr lang="zh-CN" altLang="zh-CN" sz="2400" dirty="0"/>
              <a:t>。</a:t>
            </a:r>
            <a:endParaRPr lang="zh-CN" altLang="zh-CN" sz="2400" dirty="0"/>
          </a:p>
          <a:p>
            <a:r>
              <a:rPr lang="zh-CN" altLang="zh-CN" sz="2400" dirty="0"/>
              <a:t>   营改增后社会组织绝大部分为小规模纳税人。</a:t>
            </a:r>
            <a:endParaRPr lang="zh-CN" altLang="zh-CN" sz="2400" dirty="0"/>
          </a:p>
          <a:p>
            <a:r>
              <a:rPr lang="en-US" altLang="zh-CN" sz="2400" dirty="0"/>
              <a:t> </a:t>
            </a:r>
            <a:endParaRPr lang="en-US" altLang="zh-CN" sz="2400" dirty="0"/>
          </a:p>
          <a:p>
            <a:endParaRPr lang="en-US" altLang="zh-CN" sz="2400" dirty="0" smtClean="0"/>
          </a:p>
          <a:p>
            <a:endParaRPr lang="en-US" altLang="zh-CN" sz="2400" dirty="0" smtClean="0"/>
          </a:p>
          <a:p>
            <a:endParaRPr lang="en-US" altLang="zh-CN" sz="2400" dirty="0" smtClean="0"/>
          </a:p>
          <a:p>
            <a:endParaRPr lang="en-US" altLang="zh-CN" sz="2400" dirty="0" smtClean="0"/>
          </a:p>
          <a:p>
            <a:r>
              <a:rPr lang="zh-CN" altLang="zh-CN" sz="2400" dirty="0" smtClean="0"/>
              <a:t>两者</a:t>
            </a:r>
            <a:r>
              <a:rPr lang="zh-CN" altLang="zh-CN" sz="2400" dirty="0"/>
              <a:t>的比较：</a:t>
            </a:r>
            <a:endParaRPr lang="zh-CN" altLang="zh-CN" sz="2400" dirty="0"/>
          </a:p>
          <a:p>
            <a:r>
              <a:rPr lang="en-US" altLang="zh-CN" sz="2400" dirty="0"/>
              <a:t>            </a:t>
            </a:r>
            <a:r>
              <a:rPr lang="en-US" altLang="zh-CN" sz="2400" dirty="0" smtClean="0"/>
              <a:t> </a:t>
            </a:r>
            <a:r>
              <a:rPr lang="zh-CN" altLang="zh-CN" sz="2400" dirty="0" smtClean="0"/>
              <a:t>营业税 </a:t>
            </a:r>
            <a:r>
              <a:rPr lang="zh-CN" altLang="zh-CN" sz="2400" dirty="0"/>
              <a:t>（价内税）</a:t>
            </a:r>
            <a:r>
              <a:rPr lang="en-US" altLang="zh-CN" sz="2400" dirty="0"/>
              <a:t> </a:t>
            </a:r>
            <a:r>
              <a:rPr lang="zh-CN" altLang="zh-CN" sz="2400" dirty="0">
                <a:solidFill>
                  <a:srgbClr val="FF0000"/>
                </a:solidFill>
              </a:rPr>
              <a:t>增值税（价外税）</a:t>
            </a:r>
            <a:endParaRPr lang="zh-CN" altLang="zh-CN" sz="2400" dirty="0">
              <a:solidFill>
                <a:srgbClr val="FF0000"/>
              </a:solidFill>
            </a:endParaRPr>
          </a:p>
          <a:p>
            <a:r>
              <a:rPr lang="zh-CN" altLang="zh-CN" sz="2400" dirty="0" smtClean="0"/>
              <a:t>计</a:t>
            </a:r>
            <a:r>
              <a:rPr lang="zh-CN" altLang="zh-CN" sz="2400" dirty="0"/>
              <a:t>税依据</a:t>
            </a:r>
            <a:r>
              <a:rPr lang="en-US" altLang="zh-CN" sz="2400" dirty="0"/>
              <a:t>      </a:t>
            </a:r>
            <a:r>
              <a:rPr lang="zh-CN" altLang="zh-CN" sz="2400" dirty="0"/>
              <a:t>营业收入（含税）</a:t>
            </a:r>
            <a:r>
              <a:rPr lang="en-US" altLang="zh-CN" sz="2400" dirty="0"/>
              <a:t>  </a:t>
            </a:r>
            <a:r>
              <a:rPr lang="zh-CN" altLang="zh-CN" sz="2400" dirty="0">
                <a:solidFill>
                  <a:srgbClr val="FF0000"/>
                </a:solidFill>
              </a:rPr>
              <a:t>营业收入（不含税）</a:t>
            </a:r>
            <a:endParaRPr lang="zh-CN" altLang="zh-CN" sz="2400" dirty="0">
              <a:solidFill>
                <a:srgbClr val="FF0000"/>
              </a:solidFill>
            </a:endParaRPr>
          </a:p>
          <a:p>
            <a:r>
              <a:rPr lang="zh-CN" altLang="zh-CN" sz="2400" dirty="0"/>
              <a:t>税率（征收率）</a:t>
            </a:r>
            <a:r>
              <a:rPr lang="en-US" altLang="zh-CN" sz="2400" dirty="0"/>
              <a:t>     5%	</a:t>
            </a:r>
            <a:r>
              <a:rPr lang="en-US" altLang="zh-CN" sz="2400" dirty="0" smtClean="0"/>
              <a:t>           </a:t>
            </a:r>
            <a:r>
              <a:rPr lang="en-US" altLang="zh-CN" sz="2400" dirty="0" smtClean="0">
                <a:solidFill>
                  <a:srgbClr val="FF0000"/>
                </a:solidFill>
              </a:rPr>
              <a:t>3</a:t>
            </a:r>
            <a:r>
              <a:rPr lang="en-US" altLang="zh-CN" sz="2400" dirty="0">
                <a:solidFill>
                  <a:srgbClr val="FF0000"/>
                </a:solidFill>
              </a:rPr>
              <a:t>%</a:t>
            </a:r>
            <a:r>
              <a:rPr lang="zh-CN" altLang="zh-CN" sz="2000" dirty="0">
                <a:solidFill>
                  <a:srgbClr val="FF0000"/>
                </a:solidFill>
              </a:rPr>
              <a:t>（小规模纳税人）</a:t>
            </a:r>
            <a:endParaRPr lang="zh-CN" altLang="zh-CN" sz="2000" dirty="0">
              <a:solidFill>
                <a:srgbClr val="FF0000"/>
              </a:solidFill>
            </a:endParaRPr>
          </a:p>
          <a:p>
            <a:r>
              <a:rPr lang="en-US" altLang="zh-CN" sz="2400" dirty="0"/>
              <a:t>	</a:t>
            </a:r>
            <a:r>
              <a:rPr lang="en-US" altLang="zh-CN" sz="2400" dirty="0" smtClean="0"/>
              <a:t>                          </a:t>
            </a:r>
            <a:r>
              <a:rPr lang="en-US" altLang="zh-CN" sz="2400" dirty="0" smtClean="0">
                <a:solidFill>
                  <a:srgbClr val="FF0000"/>
                </a:solidFill>
                <a:sym typeface="+mn-ea"/>
              </a:rPr>
              <a:t>6</a:t>
            </a:r>
            <a:r>
              <a:rPr lang="en-US" altLang="zh-CN" sz="2400" dirty="0">
                <a:solidFill>
                  <a:srgbClr val="FF0000"/>
                </a:solidFill>
                <a:sym typeface="+mn-ea"/>
              </a:rPr>
              <a:t>%</a:t>
            </a:r>
            <a:r>
              <a:rPr lang="zh-CN" altLang="zh-CN" sz="2400" dirty="0">
                <a:solidFill>
                  <a:srgbClr val="FF0000"/>
                </a:solidFill>
                <a:sym typeface="+mn-ea"/>
              </a:rPr>
              <a:t>（一般纳税人）</a:t>
            </a:r>
            <a:r>
              <a:rPr lang="en-US" altLang="zh-CN" sz="2400" dirty="0" smtClean="0"/>
              <a:t>                                               </a:t>
            </a:r>
            <a:endParaRPr lang="zh-CN" altLang="zh-CN" sz="2000" dirty="0"/>
          </a:p>
          <a:p>
            <a:r>
              <a:rPr lang="en-US" altLang="zh-CN" sz="2400" dirty="0"/>
              <a:t> </a:t>
            </a:r>
            <a:r>
              <a:rPr lang="zh-CN" altLang="zh-CN" sz="2400" dirty="0" smtClean="0"/>
              <a:t>税额</a:t>
            </a:r>
            <a:r>
              <a:rPr lang="en-US" altLang="zh-CN" sz="2400" dirty="0" smtClean="0"/>
              <a:t>         </a:t>
            </a:r>
            <a:r>
              <a:rPr lang="zh-CN" altLang="zh-CN" dirty="0" smtClean="0"/>
              <a:t>营业</a:t>
            </a:r>
            <a:r>
              <a:rPr lang="zh-CN" altLang="zh-CN" dirty="0"/>
              <a:t>收入</a:t>
            </a:r>
            <a:r>
              <a:rPr lang="en-US" altLang="zh-CN" dirty="0"/>
              <a:t>*5%</a:t>
            </a:r>
            <a:r>
              <a:rPr lang="en-US" altLang="zh-CN" sz="2400" dirty="0"/>
              <a:t>     </a:t>
            </a:r>
            <a:r>
              <a:rPr lang="zh-CN" altLang="zh-CN" sz="1400" dirty="0">
                <a:solidFill>
                  <a:srgbClr val="FF0000"/>
                </a:solidFill>
              </a:rPr>
              <a:t>营业收入</a:t>
            </a:r>
            <a:r>
              <a:rPr lang="en-US" altLang="zh-CN" sz="1400" dirty="0">
                <a:solidFill>
                  <a:srgbClr val="FF0000"/>
                </a:solidFill>
              </a:rPr>
              <a:t>/</a:t>
            </a:r>
            <a:r>
              <a:rPr lang="zh-CN" altLang="zh-CN" sz="1400" dirty="0">
                <a:solidFill>
                  <a:srgbClr val="FF0000"/>
                </a:solidFill>
              </a:rPr>
              <a:t>（</a:t>
            </a:r>
            <a:r>
              <a:rPr lang="en-US" altLang="zh-CN" sz="1400" dirty="0">
                <a:solidFill>
                  <a:srgbClr val="FF0000"/>
                </a:solidFill>
              </a:rPr>
              <a:t>1+3%</a:t>
            </a:r>
            <a:r>
              <a:rPr lang="zh-CN" altLang="zh-CN" sz="1400" dirty="0">
                <a:solidFill>
                  <a:srgbClr val="FF0000"/>
                </a:solidFill>
              </a:rPr>
              <a:t>）</a:t>
            </a:r>
            <a:r>
              <a:rPr lang="en-US" altLang="zh-CN" sz="1400" dirty="0">
                <a:solidFill>
                  <a:srgbClr val="FF0000"/>
                </a:solidFill>
              </a:rPr>
              <a:t>*3%</a:t>
            </a:r>
            <a:r>
              <a:rPr lang="zh-CN" altLang="zh-CN" sz="1400" dirty="0">
                <a:solidFill>
                  <a:srgbClr val="FF0000"/>
                </a:solidFill>
              </a:rPr>
              <a:t>（小规模纳税人）</a:t>
            </a:r>
            <a:r>
              <a:rPr lang="en-US" altLang="zh-CN" sz="1400" dirty="0"/>
              <a:t> </a:t>
            </a:r>
            <a:endParaRPr lang="zh-CN" altLang="zh-CN" sz="1400" dirty="0"/>
          </a:p>
          <a:p>
            <a:endParaRPr lang="zh-CN" altLang="zh-CN" sz="1400" dirty="0"/>
          </a:p>
          <a:p>
            <a:r>
              <a:rPr lang="en-US" altLang="zh-CN" sz="2400" b="1" dirty="0"/>
              <a:t> </a:t>
            </a:r>
            <a:endParaRPr lang="zh-CN" altLang="zh-CN" sz="2400" b="1" dirty="0"/>
          </a:p>
          <a:p>
            <a:br>
              <a:rPr lang="zh-CN" altLang="en-US" sz="2400" b="1" dirty="0">
                <a:latin typeface="黑体" pitchFamily="2" charset="-122"/>
                <a:ea typeface="黑体" pitchFamily="2" charset="-122"/>
              </a:rPr>
            </a:br>
            <a:br>
              <a:rPr lang="zh-CN" altLang="en-US" sz="2400" b="1" dirty="0">
                <a:latin typeface="黑体" pitchFamily="2" charset="-122"/>
                <a:ea typeface="黑体" pitchFamily="2" charset="-122"/>
              </a:rPr>
            </a:br>
            <a:endParaRPr lang="zh-CN" altLang="en-US" sz="2400" b="1" dirty="0">
              <a:latin typeface="黑体" pitchFamily="2" charset="-122"/>
              <a:ea typeface="黑体"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55575" y="1844824"/>
            <a:ext cx="7932675" cy="4114800"/>
          </a:xfrm>
          <a:prstGeom prst="rect">
            <a:avLst/>
          </a:prstGeom>
        </p:spPr>
        <p:txBody>
          <a:bodyPr wrap="square">
            <a:spAutoFit/>
          </a:bodyPr>
          <a:lstStyle/>
          <a:p>
            <a:pPr lvl="0"/>
            <a:r>
              <a:rPr lang="en-US" altLang="zh-CN" sz="2400" dirty="0" smtClean="0"/>
              <a:t>2</a:t>
            </a:r>
            <a:r>
              <a:rPr lang="zh-CN" altLang="en-US" sz="2400" dirty="0" smtClean="0"/>
              <a:t>、</a:t>
            </a:r>
            <a:r>
              <a:rPr lang="zh-CN" altLang="zh-CN" sz="2400" dirty="0" smtClean="0"/>
              <a:t>城建</a:t>
            </a:r>
            <a:r>
              <a:rPr lang="zh-CN" altLang="zh-CN" sz="2400" dirty="0"/>
              <a:t>税</a:t>
            </a:r>
            <a:r>
              <a:rPr lang="en-US" altLang="zh-CN" sz="2400" dirty="0"/>
              <a:t>                  7%</a:t>
            </a:r>
            <a:endParaRPr lang="zh-CN" altLang="zh-CN" sz="2400" dirty="0"/>
          </a:p>
          <a:p>
            <a:pPr lvl="0"/>
            <a:r>
              <a:rPr lang="en-US" altLang="zh-CN" sz="2400" dirty="0"/>
              <a:t>3</a:t>
            </a:r>
            <a:r>
              <a:rPr lang="zh-CN" altLang="en-US" sz="2400" dirty="0"/>
              <a:t>、</a:t>
            </a:r>
            <a:r>
              <a:rPr lang="zh-CN" altLang="zh-CN" sz="2400" dirty="0"/>
              <a:t>教育费附加</a:t>
            </a:r>
            <a:r>
              <a:rPr lang="en-US" altLang="zh-CN" sz="2400" dirty="0"/>
              <a:t>               3%</a:t>
            </a:r>
            <a:endParaRPr lang="zh-CN" altLang="zh-CN" sz="2400" dirty="0"/>
          </a:p>
          <a:p>
            <a:pPr lvl="0"/>
            <a:r>
              <a:rPr lang="en-US" altLang="zh-CN" sz="2400" dirty="0"/>
              <a:t>4</a:t>
            </a:r>
            <a:r>
              <a:rPr lang="zh-CN" altLang="en-US" sz="2400" dirty="0"/>
              <a:t>、</a:t>
            </a:r>
            <a:r>
              <a:rPr lang="zh-CN" altLang="zh-CN" sz="2400" dirty="0"/>
              <a:t>地方教育费附加</a:t>
            </a:r>
            <a:r>
              <a:rPr lang="en-US" altLang="zh-CN" sz="2400" dirty="0"/>
              <a:t>            2%</a:t>
            </a:r>
            <a:endParaRPr lang="zh-CN" altLang="zh-CN" sz="2400" dirty="0"/>
          </a:p>
          <a:p>
            <a:pPr lvl="0"/>
            <a:r>
              <a:rPr lang="en-US" altLang="zh-CN" sz="2400" dirty="0"/>
              <a:t>5</a:t>
            </a:r>
            <a:r>
              <a:rPr lang="zh-CN" altLang="en-US" sz="2400" dirty="0"/>
              <a:t>、</a:t>
            </a:r>
            <a:r>
              <a:rPr lang="zh-CN" altLang="zh-CN" sz="2400" dirty="0"/>
              <a:t>印花税</a:t>
            </a:r>
            <a:endParaRPr lang="zh-CN" altLang="zh-CN" sz="2400" dirty="0"/>
          </a:p>
          <a:p>
            <a:pPr lvl="0"/>
            <a:r>
              <a:rPr lang="en-US" altLang="zh-CN" sz="2400" dirty="0"/>
              <a:t>6</a:t>
            </a:r>
            <a:r>
              <a:rPr lang="zh-CN" altLang="en-US" sz="2400" dirty="0"/>
              <a:t>、</a:t>
            </a:r>
            <a:r>
              <a:rPr lang="zh-CN" altLang="zh-CN" sz="2400" dirty="0"/>
              <a:t>堤围费</a:t>
            </a:r>
            <a:r>
              <a:rPr lang="en-US" altLang="zh-CN" sz="2400" dirty="0"/>
              <a:t>                  0.081%</a:t>
            </a:r>
            <a:endParaRPr lang="zh-CN" altLang="zh-CN" sz="2400" dirty="0"/>
          </a:p>
          <a:p>
            <a:pPr lvl="0"/>
            <a:r>
              <a:rPr lang="en-US" altLang="zh-CN" sz="2400" dirty="0"/>
              <a:t>7</a:t>
            </a:r>
            <a:r>
              <a:rPr lang="zh-CN" altLang="en-US" sz="2400" dirty="0"/>
              <a:t>、</a:t>
            </a:r>
            <a:r>
              <a:rPr lang="zh-CN" altLang="zh-CN" sz="2400" dirty="0"/>
              <a:t>企业所得税</a:t>
            </a:r>
            <a:r>
              <a:rPr lang="en-US" altLang="zh-CN" sz="2400" dirty="0"/>
              <a:t>              25%</a:t>
            </a:r>
            <a:r>
              <a:rPr lang="zh-CN" altLang="zh-CN" sz="1200" dirty="0"/>
              <a:t>（应纳税所得额</a:t>
            </a:r>
            <a:r>
              <a:rPr lang="en-US" altLang="zh-CN" sz="1200" dirty="0"/>
              <a:t>30</a:t>
            </a:r>
            <a:r>
              <a:rPr lang="zh-CN" altLang="zh-CN" sz="1200" dirty="0"/>
              <a:t>万以下</a:t>
            </a:r>
            <a:r>
              <a:rPr lang="en-US" altLang="zh-CN" sz="1200" dirty="0"/>
              <a:t>10%</a:t>
            </a:r>
            <a:r>
              <a:rPr lang="zh-CN" altLang="zh-CN" sz="1200" dirty="0"/>
              <a:t>）</a:t>
            </a:r>
            <a:endParaRPr lang="zh-CN" altLang="zh-CN" sz="1200" dirty="0"/>
          </a:p>
          <a:p>
            <a:pPr lvl="0"/>
            <a:r>
              <a:rPr lang="en-US" altLang="zh-CN" sz="2400" dirty="0" smtClean="0"/>
              <a:t>8</a:t>
            </a:r>
            <a:r>
              <a:rPr lang="zh-CN" altLang="en-US" sz="2400" dirty="0" smtClean="0"/>
              <a:t>、房产税</a:t>
            </a:r>
            <a:endParaRPr lang="zh-CN" altLang="en-US" sz="2400" dirty="0" smtClean="0"/>
          </a:p>
          <a:p>
            <a:pPr lvl="0"/>
            <a:r>
              <a:rPr lang="en-US" altLang="zh-CN" sz="2400" dirty="0" smtClean="0"/>
              <a:t>9</a:t>
            </a:r>
            <a:r>
              <a:rPr lang="zh-CN" altLang="en-US" sz="2400" dirty="0" smtClean="0"/>
              <a:t>、土地使用税</a:t>
            </a:r>
            <a:endParaRPr lang="zh-CN" altLang="en-US" sz="2400" dirty="0" smtClean="0"/>
          </a:p>
          <a:p>
            <a:pPr lvl="0"/>
            <a:r>
              <a:rPr lang="en-US" altLang="zh-CN" sz="2400" dirty="0" smtClean="0"/>
              <a:t>10</a:t>
            </a:r>
            <a:r>
              <a:rPr lang="zh-CN" altLang="en-US" sz="2400" dirty="0" smtClean="0"/>
              <a:t>、车辆使用税</a:t>
            </a:r>
            <a:endParaRPr lang="zh-CN" altLang="en-US" sz="2400" dirty="0" smtClean="0"/>
          </a:p>
          <a:p>
            <a:pPr lvl="0"/>
            <a:r>
              <a:rPr lang="en-US" altLang="zh-CN" sz="2400" dirty="0" smtClean="0"/>
              <a:t>11</a:t>
            </a:r>
            <a:r>
              <a:rPr lang="zh-CN" altLang="en-US" sz="2400" dirty="0" smtClean="0"/>
              <a:t>、个人所得税（代扣代缴）</a:t>
            </a:r>
            <a:r>
              <a:rPr lang="en-US" altLang="zh-CN" sz="2400" dirty="0" smtClean="0"/>
              <a:t> </a:t>
            </a:r>
            <a:endParaRPr lang="zh-CN" altLang="zh-CN" sz="2400" dirty="0" smtClean="0"/>
          </a:p>
          <a:p>
            <a:r>
              <a:rPr lang="zh-CN" altLang="en-US" sz="2400" b="1" dirty="0" smtClean="0">
                <a:latin typeface="黑体" pitchFamily="2" charset="-122"/>
                <a:ea typeface="黑体" pitchFamily="2" charset="-122"/>
              </a:rPr>
              <a:t> </a:t>
            </a:r>
            <a:endParaRPr lang="zh-CN" altLang="en-US"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737848"/>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27584" y="1640677"/>
            <a:ext cx="7344816" cy="4480560"/>
          </a:xfrm>
          <a:prstGeom prst="rect">
            <a:avLst/>
          </a:prstGeom>
        </p:spPr>
        <p:txBody>
          <a:bodyPr wrap="square">
            <a:spAutoFit/>
          </a:bodyPr>
          <a:lstStyle/>
          <a:p>
            <a:r>
              <a:rPr lang="zh-CN" altLang="zh-CN" sz="2400" dirty="0"/>
              <a:t>举例说明</a:t>
            </a:r>
            <a:endParaRPr lang="zh-CN" altLang="zh-CN" sz="2400" dirty="0"/>
          </a:p>
          <a:p>
            <a:r>
              <a:rPr lang="en-US" altLang="zh-CN" sz="2400" dirty="0"/>
              <a:t>     </a:t>
            </a:r>
            <a:r>
              <a:rPr lang="zh-CN" altLang="zh-CN" sz="2400" dirty="0"/>
              <a:t>某民办非企业组织全年实现营业收入（应税收入）</a:t>
            </a:r>
            <a:r>
              <a:rPr lang="en-US" altLang="zh-CN" sz="2400" dirty="0"/>
              <a:t>100</a:t>
            </a:r>
            <a:r>
              <a:rPr lang="zh-CN" altLang="zh-CN" sz="2400" dirty="0"/>
              <a:t>万，假定营业成本</a:t>
            </a:r>
            <a:r>
              <a:rPr lang="en-US" altLang="zh-CN" sz="2400" dirty="0"/>
              <a:t>80</a:t>
            </a:r>
            <a:r>
              <a:rPr lang="zh-CN" altLang="zh-CN" sz="2400" dirty="0"/>
              <a:t>万。比较营改增前后应纳税费。（</a:t>
            </a:r>
            <a:r>
              <a:rPr lang="zh-CN" altLang="zh-CN" sz="2400" dirty="0">
                <a:hlinkClick r:id="rId3" action="ppaction://hlinkfile"/>
              </a:rPr>
              <a:t>见附表</a:t>
            </a:r>
            <a:r>
              <a:rPr lang="zh-CN" altLang="zh-CN" sz="2400" dirty="0"/>
              <a:t>）</a:t>
            </a:r>
            <a:endParaRPr lang="en-US" altLang="zh-CN" sz="2400" dirty="0"/>
          </a:p>
          <a:p>
            <a:r>
              <a:rPr lang="zh-CN" altLang="zh-CN" sz="2400" dirty="0"/>
              <a:t>    营改增前税费小计</a:t>
            </a:r>
            <a:r>
              <a:rPr lang="en-US" altLang="zh-CN" sz="2400" dirty="0"/>
              <a:t>7.1129 </a:t>
            </a:r>
            <a:r>
              <a:rPr lang="zh-CN" altLang="zh-CN" sz="2400" dirty="0"/>
              <a:t>万元，</a:t>
            </a:r>
            <a:endParaRPr lang="zh-CN" altLang="zh-CN" sz="2400" dirty="0"/>
          </a:p>
          <a:p>
            <a:r>
              <a:rPr lang="zh-CN" altLang="zh-CN" sz="2400" dirty="0"/>
              <a:t>    营改增后税费小计</a:t>
            </a:r>
            <a:r>
              <a:rPr lang="en-US" altLang="zh-CN" sz="2400" dirty="0"/>
              <a:t>5.0068 </a:t>
            </a:r>
            <a:r>
              <a:rPr lang="zh-CN" altLang="zh-CN" sz="2400" dirty="0"/>
              <a:t>万元 。</a:t>
            </a:r>
            <a:r>
              <a:rPr lang="en-US" altLang="zh-CN" sz="2400" dirty="0"/>
              <a:t>                        </a:t>
            </a:r>
            <a:endParaRPr lang="zh-CN" altLang="zh-CN" sz="2400" dirty="0"/>
          </a:p>
          <a:p>
            <a:r>
              <a:rPr lang="en-US" altLang="zh-CN" sz="2400" dirty="0"/>
              <a:t>     </a:t>
            </a:r>
            <a:r>
              <a:rPr lang="zh-CN" altLang="zh-CN" sz="2400" dirty="0"/>
              <a:t>由此可见，</a:t>
            </a:r>
            <a:r>
              <a:rPr lang="en-US" altLang="zh-CN" sz="2400" dirty="0"/>
              <a:t>100</a:t>
            </a:r>
            <a:r>
              <a:rPr lang="zh-CN" altLang="zh-CN" sz="2400" dirty="0"/>
              <a:t>万的营业收入营改增后少交税费</a:t>
            </a:r>
            <a:r>
              <a:rPr lang="en-US" altLang="zh-CN" sz="2400" dirty="0"/>
              <a:t>7.1129—5.0068=2.1061</a:t>
            </a:r>
            <a:r>
              <a:rPr lang="zh-CN" altLang="zh-CN" sz="2400" dirty="0"/>
              <a:t>万元</a:t>
            </a:r>
            <a:r>
              <a:rPr lang="zh-CN" altLang="zh-CN" sz="2400" dirty="0" smtClean="0"/>
              <a:t>。</a:t>
            </a:r>
            <a:endParaRPr lang="zh-CN" altLang="zh-CN" sz="2400" dirty="0"/>
          </a:p>
          <a:p>
            <a:endParaRPr lang="zh-CN" altLang="zh-CN" sz="2400" dirty="0"/>
          </a:p>
          <a:p>
            <a:r>
              <a:rPr lang="zh-CN" altLang="zh-CN" sz="2400" dirty="0"/>
              <a:t>营改增后对增值税的会计核算（以小规模纳税人为例）</a:t>
            </a:r>
            <a:endParaRPr lang="zh-CN" altLang="zh-CN" sz="2400" dirty="0"/>
          </a:p>
          <a:p>
            <a:r>
              <a:rPr lang="en-US" altLang="zh-CN" sz="2400" dirty="0"/>
              <a:t>   </a:t>
            </a:r>
            <a:r>
              <a:rPr lang="zh-CN" altLang="zh-CN" sz="2400" dirty="0"/>
              <a:t>小规模纳税人会计科目小规模纳税人应在“应交税费”科目下设置“应交增值税”明细科目</a:t>
            </a:r>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40058" y="1052695"/>
            <a:ext cx="7992888" cy="5212080"/>
          </a:xfrm>
          <a:prstGeom prst="rect">
            <a:avLst/>
          </a:prstGeom>
        </p:spPr>
        <p:txBody>
          <a:bodyPr wrap="square">
            <a:spAutoFit/>
          </a:bodyPr>
          <a:lstStyle/>
          <a:p>
            <a:r>
              <a:rPr lang="zh-CN" altLang="zh-CN" sz="2400" dirty="0"/>
              <a:t>小规模纳税人提供应税服务小规模纳税人提供应税服务，按确认的收入和按规定收取的增值税额，借记“应收账款”、“应收票据”、“银行存款”等科目，按规定收取的增值税额，贷记“应交税费——应交增值税”科目，按确认的收入，贷记“商品销售（提供服务）收入”、“其他收入”等科目。</a:t>
            </a:r>
            <a:r>
              <a:rPr lang="en-US" altLang="zh-CN" sz="2400" dirty="0"/>
              <a:t> </a:t>
            </a:r>
            <a:endParaRPr lang="zh-CN" altLang="zh-CN" sz="2400" dirty="0"/>
          </a:p>
          <a:p>
            <a:r>
              <a:rPr lang="zh-CN" altLang="zh-CN" sz="2400" dirty="0"/>
              <a:t>　　小规模纳税人初次购入税控设备小规模纳税人初次购入增值税税控系统专用设备，按实际支付或应付的金额，借记 “固定资产”科目，贷记“银行存款”、“应付账款”等科目。按规定抵减的增值税应纳税额，借记“应交税费——应交增值税”科目，贷记“递延收益”科目。按 期计提折旧，借记“管理费用”等科目，贷记“累计折旧”科目；同时，借记“递延收益”科目，贷记“管理费用”等科目。 </a:t>
            </a:r>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499072"/>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27584" y="1640677"/>
            <a:ext cx="7488832" cy="4154984"/>
          </a:xfrm>
          <a:prstGeom prst="rect">
            <a:avLst/>
          </a:prstGeom>
        </p:spPr>
        <p:txBody>
          <a:bodyPr wrap="square">
            <a:spAutoFit/>
          </a:bodyPr>
          <a:lstStyle/>
          <a:p>
            <a:r>
              <a:rPr lang="zh-CN" altLang="zh-CN" sz="2400" dirty="0"/>
              <a:t>　小规模纳税人发生技术维护费，按实际支付或应付的金额，借记“管理费用”等科目，贷记“银行存款”等科目。按规定抵减的增值税应纳税额，借记“应交税费——应交增值税”科目，贷记“管理费用”等科目。</a:t>
            </a:r>
            <a:r>
              <a:rPr lang="en-US" altLang="zh-CN" sz="2400" dirty="0"/>
              <a:t> </a:t>
            </a:r>
            <a:endParaRPr lang="zh-CN" altLang="zh-CN" sz="2400" dirty="0"/>
          </a:p>
          <a:p>
            <a:r>
              <a:rPr lang="zh-CN" altLang="zh-CN" sz="2400" dirty="0"/>
              <a:t>　　小规模纳税人税款缴纳小规模纳税人月份终了上交增值税时，借记“应交税费——应交增值税”科目，贷记“银行存款”科目。收到退回多交的增值税税款时，作相反的会计分录。</a:t>
            </a:r>
            <a:endParaRPr lang="zh-CN" altLang="zh-CN" sz="2400" dirty="0"/>
          </a:p>
          <a:p>
            <a:r>
              <a:rPr lang="en-US" altLang="zh-CN" sz="2400" dirty="0"/>
              <a:t>    </a:t>
            </a:r>
            <a:r>
              <a:rPr lang="zh-CN" altLang="zh-CN" sz="2400" dirty="0"/>
              <a:t>营改增政策依据</a:t>
            </a:r>
            <a:r>
              <a:rPr lang="en-US" altLang="zh-CN" sz="2400" dirty="0"/>
              <a:t>---</a:t>
            </a:r>
            <a:r>
              <a:rPr lang="zh-CN" altLang="zh-CN" sz="2400" dirty="0"/>
              <a:t>财税〔</a:t>
            </a:r>
            <a:r>
              <a:rPr lang="en-US" altLang="zh-CN" sz="2400" dirty="0"/>
              <a:t>2016</a:t>
            </a:r>
            <a:r>
              <a:rPr lang="zh-CN" altLang="zh-CN" sz="2400" dirty="0"/>
              <a:t>〕</a:t>
            </a:r>
            <a:r>
              <a:rPr lang="en-US" altLang="zh-CN" sz="2400" dirty="0"/>
              <a:t>36</a:t>
            </a:r>
            <a:r>
              <a:rPr lang="zh-CN" altLang="zh-CN" sz="2400" dirty="0"/>
              <a:t>号</a:t>
            </a:r>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67544" y="1412776"/>
            <a:ext cx="8424936" cy="5262979"/>
          </a:xfrm>
          <a:prstGeom prst="rect">
            <a:avLst/>
          </a:prstGeom>
        </p:spPr>
        <p:txBody>
          <a:bodyPr wrap="square">
            <a:spAutoFit/>
          </a:bodyPr>
          <a:lstStyle/>
          <a:p>
            <a:pPr lvl="0"/>
            <a:r>
              <a:rPr lang="zh-CN" altLang="zh-CN" sz="2400" b="1" dirty="0"/>
              <a:t>社会组织</a:t>
            </a:r>
            <a:r>
              <a:rPr lang="zh-CN" altLang="zh-CN" sz="2400" dirty="0"/>
              <a:t>的税收优惠</a:t>
            </a:r>
            <a:endParaRPr lang="zh-CN" altLang="zh-CN" sz="2400" dirty="0"/>
          </a:p>
          <a:p>
            <a:r>
              <a:rPr lang="zh-CN" altLang="zh-CN" sz="2400" dirty="0"/>
              <a:t>（一）</a:t>
            </a:r>
            <a:r>
              <a:rPr lang="zh-CN" altLang="zh-CN" sz="2400" dirty="0">
                <a:hlinkClick r:id="rId3" action="ppaction://hlinkfile"/>
              </a:rPr>
              <a:t>增值税的优惠</a:t>
            </a:r>
            <a:endParaRPr lang="zh-CN" altLang="zh-CN" sz="2400" dirty="0"/>
          </a:p>
          <a:p>
            <a:r>
              <a:rPr lang="zh-CN" altLang="zh-CN" sz="2400" dirty="0"/>
              <a:t>销售服务</a:t>
            </a:r>
            <a:r>
              <a:rPr lang="en-US" altLang="zh-CN" sz="2400" dirty="0"/>
              <a:t>-</a:t>
            </a:r>
            <a:r>
              <a:rPr lang="zh-CN" altLang="zh-CN" sz="2400" dirty="0"/>
              <a:t>生活服务</a:t>
            </a:r>
            <a:r>
              <a:rPr lang="en-US" altLang="zh-CN" sz="2400" dirty="0"/>
              <a:t>15</a:t>
            </a:r>
            <a:r>
              <a:rPr lang="zh-CN" altLang="zh-CN" sz="2400" dirty="0"/>
              <a:t>项收入免税</a:t>
            </a:r>
            <a:endParaRPr lang="zh-CN" altLang="zh-CN" sz="2400" dirty="0"/>
          </a:p>
          <a:p>
            <a:r>
              <a:rPr lang="zh-CN" altLang="zh-CN" sz="2400" dirty="0"/>
              <a:t>　　</a:t>
            </a:r>
            <a:r>
              <a:rPr lang="en-US" altLang="zh-CN" sz="2400" dirty="0"/>
              <a:t>1</a:t>
            </a:r>
            <a:r>
              <a:rPr lang="zh-CN" altLang="zh-CN" sz="2400" dirty="0"/>
              <a:t>、托儿所、幼儿园提供的保育和教育服务。</a:t>
            </a:r>
            <a:endParaRPr lang="zh-CN" altLang="zh-CN" sz="2400" dirty="0"/>
          </a:p>
          <a:p>
            <a:r>
              <a:rPr lang="zh-CN" altLang="zh-CN" sz="2400" dirty="0"/>
              <a:t>　　</a:t>
            </a:r>
            <a:r>
              <a:rPr lang="en-US" altLang="zh-CN" sz="2400" dirty="0"/>
              <a:t>2</a:t>
            </a:r>
            <a:r>
              <a:rPr lang="zh-CN" altLang="zh-CN" sz="2400" dirty="0"/>
              <a:t>、养老机构提供的养老服务。</a:t>
            </a:r>
            <a:endParaRPr lang="zh-CN" altLang="zh-CN" sz="2400" dirty="0"/>
          </a:p>
          <a:p>
            <a:r>
              <a:rPr lang="zh-CN" altLang="zh-CN" sz="2400" dirty="0"/>
              <a:t>　　</a:t>
            </a:r>
            <a:r>
              <a:rPr lang="en-US" altLang="zh-CN" sz="2400" dirty="0"/>
              <a:t>3</a:t>
            </a:r>
            <a:r>
              <a:rPr lang="zh-CN" altLang="zh-CN" sz="2400" dirty="0"/>
              <a:t>、残疾人福利机构提供的育养服务。</a:t>
            </a:r>
            <a:endParaRPr lang="zh-CN" altLang="zh-CN" sz="2400" dirty="0"/>
          </a:p>
          <a:p>
            <a:r>
              <a:rPr lang="zh-CN" altLang="zh-CN" sz="2400" dirty="0"/>
              <a:t>　　</a:t>
            </a:r>
            <a:r>
              <a:rPr lang="en-US" altLang="zh-CN" sz="2400" dirty="0"/>
              <a:t>4</a:t>
            </a:r>
            <a:r>
              <a:rPr lang="zh-CN" altLang="zh-CN" sz="2400" dirty="0"/>
              <a:t>、殡葬服务。</a:t>
            </a:r>
            <a:endParaRPr lang="zh-CN" altLang="zh-CN" sz="2400" dirty="0"/>
          </a:p>
          <a:p>
            <a:r>
              <a:rPr lang="zh-CN" altLang="zh-CN" sz="2400" dirty="0"/>
              <a:t>　　</a:t>
            </a:r>
            <a:r>
              <a:rPr lang="en-US" altLang="zh-CN" sz="2400" dirty="0"/>
              <a:t>5</a:t>
            </a:r>
            <a:r>
              <a:rPr lang="zh-CN" altLang="zh-CN" sz="2400" dirty="0"/>
              <a:t>、医疗机构提供的医疗服务。</a:t>
            </a:r>
            <a:endParaRPr lang="zh-CN" altLang="zh-CN" sz="2400" dirty="0"/>
          </a:p>
          <a:p>
            <a:r>
              <a:rPr lang="zh-CN" altLang="zh-CN" sz="2400" dirty="0"/>
              <a:t>　　</a:t>
            </a:r>
            <a:r>
              <a:rPr lang="en-US" altLang="zh-CN" sz="2400" dirty="0"/>
              <a:t>6</a:t>
            </a:r>
            <a:r>
              <a:rPr lang="zh-CN" altLang="zh-CN" sz="2400" dirty="0"/>
              <a:t>、从事学历教育的学校提供的教育服务。</a:t>
            </a:r>
            <a:endParaRPr lang="zh-CN" altLang="zh-CN" sz="2400" dirty="0"/>
          </a:p>
          <a:p>
            <a:r>
              <a:rPr lang="zh-CN" altLang="zh-CN" sz="2400" dirty="0"/>
              <a:t>　　</a:t>
            </a:r>
            <a:r>
              <a:rPr lang="en-US" altLang="zh-CN" sz="2400" dirty="0"/>
              <a:t>7</a:t>
            </a:r>
            <a:r>
              <a:rPr lang="zh-CN" altLang="zh-CN" sz="2400" dirty="0"/>
              <a:t>、学生勤工俭学提供的服务。</a:t>
            </a:r>
            <a:endParaRPr lang="zh-CN" altLang="zh-CN" sz="2400" dirty="0"/>
          </a:p>
          <a:p>
            <a:r>
              <a:rPr lang="zh-CN" altLang="zh-CN" sz="2400" dirty="0"/>
              <a:t>　　</a:t>
            </a:r>
            <a:r>
              <a:rPr lang="en-US" altLang="zh-CN" sz="2400" dirty="0"/>
              <a:t>8</a:t>
            </a:r>
            <a:r>
              <a:rPr lang="zh-CN" altLang="zh-CN" sz="2400" dirty="0"/>
              <a:t>、农业机耕、排灌、病虫害防治、植物保护、农牧保险以及相关技术培训业务，家禽、牲畜、水生动物的配种和疾病防治。</a:t>
            </a:r>
            <a:endParaRPr lang="zh-CN" altLang="zh-CN" sz="2400" dirty="0"/>
          </a:p>
          <a:p>
            <a:r>
              <a:rPr lang="zh-CN" altLang="zh-CN" sz="2400" dirty="0"/>
              <a:t>　　</a:t>
            </a:r>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红色块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276474"/>
            <a:ext cx="9144000" cy="25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0" y="3233920"/>
            <a:ext cx="4320480" cy="677108"/>
          </a:xfrm>
          <a:prstGeom prst="rect">
            <a:avLst/>
          </a:prstGeom>
          <a:noFill/>
        </p:spPr>
        <p:txBody>
          <a:bodyPr wrap="square" rtlCol="0">
            <a:spAutoFit/>
          </a:bodyPr>
          <a:lstStyle/>
          <a:p>
            <a:r>
              <a:rPr lang="en-US" altLang="zh-CN" sz="3800" b="1" dirty="0" smtClean="0">
                <a:solidFill>
                  <a:schemeClr val="bg1"/>
                </a:solidFill>
              </a:rPr>
              <a:t>1</a:t>
            </a:r>
            <a:r>
              <a:rPr lang="zh-CN" altLang="en-US" sz="3800" b="1" dirty="0" smtClean="0">
                <a:solidFill>
                  <a:schemeClr val="bg1"/>
                </a:solidFill>
              </a:rPr>
              <a:t>、公司概况</a:t>
            </a:r>
            <a:endParaRPr lang="zh-CN" altLang="en-US" sz="3800" b="1"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3232"/>
            <a:ext cx="9144001" cy="356535"/>
          </a:xfrm>
          <a:prstGeom prst="rect">
            <a:avLst/>
          </a:prstGeom>
        </p:spPr>
      </p:pic>
      <p:sp>
        <p:nvSpPr>
          <p:cNvPr id="7" name="TextBox 6"/>
          <p:cNvSpPr txBox="1"/>
          <p:nvPr/>
        </p:nvSpPr>
        <p:spPr>
          <a:xfrm>
            <a:off x="6408291" y="634145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640677"/>
            <a:ext cx="7056784" cy="4524315"/>
          </a:xfrm>
          <a:prstGeom prst="rect">
            <a:avLst/>
          </a:prstGeom>
        </p:spPr>
        <p:txBody>
          <a:bodyPr wrap="square">
            <a:spAutoFit/>
          </a:bodyPr>
          <a:lstStyle/>
          <a:p>
            <a:r>
              <a:rPr lang="en-US" altLang="zh-CN" sz="2400" dirty="0"/>
              <a:t>9</a:t>
            </a:r>
            <a:r>
              <a:rPr lang="zh-CN" altLang="zh-CN" sz="2400" dirty="0"/>
              <a:t>、纪念馆、博物馆、文化馆、文物保护单位管理机构、美术馆、展览馆、书画院、图书馆在自己的场所提供文化体育服务取得的第一道门票收入。</a:t>
            </a:r>
            <a:endParaRPr lang="zh-CN" altLang="zh-CN" sz="2400" dirty="0"/>
          </a:p>
          <a:p>
            <a:r>
              <a:rPr lang="en-US" altLang="zh-CN" sz="2400" dirty="0"/>
              <a:t>10</a:t>
            </a:r>
            <a:r>
              <a:rPr lang="zh-CN" altLang="zh-CN" sz="2400" dirty="0"/>
              <a:t>、寺院、宫观、清真寺和教堂举办文化、宗教活动的门票收入。</a:t>
            </a:r>
            <a:endParaRPr lang="zh-CN" altLang="zh-CN" sz="2400" dirty="0"/>
          </a:p>
          <a:p>
            <a:r>
              <a:rPr lang="zh-CN" altLang="zh-CN" sz="2400" dirty="0"/>
              <a:t>　　</a:t>
            </a:r>
            <a:r>
              <a:rPr lang="en-US" altLang="zh-CN" sz="2400" dirty="0"/>
              <a:t>11</a:t>
            </a:r>
            <a:r>
              <a:rPr lang="zh-CN" altLang="zh-CN" sz="2400" dirty="0"/>
              <a:t>、</a:t>
            </a:r>
            <a:r>
              <a:rPr lang="en-US" altLang="zh-CN" sz="2400" dirty="0"/>
              <a:t>2017</a:t>
            </a:r>
            <a:r>
              <a:rPr lang="zh-CN" altLang="zh-CN" sz="2400" dirty="0"/>
              <a:t>年</a:t>
            </a:r>
            <a:r>
              <a:rPr lang="en-US" altLang="zh-CN" sz="2400" dirty="0"/>
              <a:t>12</a:t>
            </a:r>
            <a:r>
              <a:rPr lang="zh-CN" altLang="zh-CN" sz="2400" dirty="0"/>
              <a:t>月</a:t>
            </a:r>
            <a:r>
              <a:rPr lang="en-US" altLang="zh-CN" sz="2400" dirty="0"/>
              <a:t>31</a:t>
            </a:r>
            <a:r>
              <a:rPr lang="zh-CN" altLang="zh-CN" sz="2400" dirty="0"/>
              <a:t>日前，科普单位的门票收入，以及县级及以上党政部门和科协开展科普活动的门票收入。</a:t>
            </a:r>
            <a:endParaRPr lang="zh-CN" altLang="zh-CN" sz="2400" dirty="0"/>
          </a:p>
          <a:p>
            <a:r>
              <a:rPr lang="zh-CN" altLang="zh-CN" sz="2400" dirty="0"/>
              <a:t>　　</a:t>
            </a:r>
            <a:r>
              <a:rPr lang="en-US" altLang="zh-CN" sz="2400" dirty="0"/>
              <a:t>12</a:t>
            </a:r>
            <a:r>
              <a:rPr lang="zh-CN" altLang="zh-CN" sz="2400" dirty="0"/>
              <a:t>、政府举办的从事学历教育的高等、中等和初等学校</a:t>
            </a:r>
            <a:r>
              <a:rPr lang="en-US" altLang="zh-CN" sz="2400" dirty="0"/>
              <a:t>(</a:t>
            </a:r>
            <a:r>
              <a:rPr lang="zh-CN" altLang="zh-CN" sz="2400" dirty="0"/>
              <a:t>不含下属单位</a:t>
            </a:r>
            <a:r>
              <a:rPr lang="en-US" altLang="zh-CN" sz="2400" dirty="0"/>
              <a:t>)</a:t>
            </a:r>
            <a:r>
              <a:rPr lang="zh-CN" altLang="zh-CN" sz="2400" dirty="0"/>
              <a:t>，举办进修班、培训班取得的全部归该学校所有的收入</a:t>
            </a:r>
            <a:endParaRPr lang="zh-CN" altLang="zh-CN" sz="2400" dirty="0"/>
          </a:p>
          <a:p>
            <a:r>
              <a:rPr lang="zh-CN" altLang="zh-CN" sz="2400" dirty="0"/>
              <a:t>　　</a:t>
            </a:r>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472590"/>
            <a:ext cx="7056784" cy="5029200"/>
          </a:xfrm>
          <a:prstGeom prst="rect">
            <a:avLst/>
          </a:prstGeom>
        </p:spPr>
        <p:txBody>
          <a:bodyPr wrap="square">
            <a:spAutoFit/>
          </a:bodyPr>
          <a:lstStyle/>
          <a:p>
            <a:r>
              <a:rPr lang="en-US" altLang="zh-CN" sz="2400" dirty="0"/>
              <a:t>13</a:t>
            </a:r>
            <a:r>
              <a:rPr lang="zh-CN" altLang="zh-CN" sz="2400" dirty="0"/>
              <a:t>、政府举办的职业学校设立的主要为在校学生提供实习场所、并由学校出资自办、由学校负责经营管理、经营收入归学校所有的企业，从事《销售服务、无形资产或者不动产注释》中“现代服务”</a:t>
            </a:r>
            <a:r>
              <a:rPr lang="en-US" altLang="zh-CN" sz="2400" dirty="0"/>
              <a:t>(</a:t>
            </a:r>
            <a:r>
              <a:rPr lang="zh-CN" altLang="zh-CN" sz="2400" dirty="0"/>
              <a:t>不含融资租赁服务、广告服务和其他现代服务</a:t>
            </a:r>
            <a:r>
              <a:rPr lang="en-US" altLang="zh-CN" sz="2400" dirty="0"/>
              <a:t>)</a:t>
            </a:r>
            <a:r>
              <a:rPr lang="zh-CN" altLang="zh-CN" sz="2400" dirty="0"/>
              <a:t>、“生活服务”</a:t>
            </a:r>
            <a:r>
              <a:rPr lang="en-US" altLang="zh-CN" sz="2400" dirty="0"/>
              <a:t>(</a:t>
            </a:r>
            <a:r>
              <a:rPr lang="zh-CN" altLang="zh-CN" sz="2400" dirty="0"/>
              <a:t>不含文化体育服务、其他生活服务和桑拿、氧吧</a:t>
            </a:r>
            <a:r>
              <a:rPr lang="en-US" altLang="zh-CN" sz="2400" dirty="0"/>
              <a:t>)</a:t>
            </a:r>
            <a:r>
              <a:rPr lang="zh-CN" altLang="zh-CN" sz="2400" dirty="0"/>
              <a:t>业务活动取得的收入。</a:t>
            </a:r>
            <a:endParaRPr lang="zh-CN" altLang="zh-CN" sz="2400" dirty="0"/>
          </a:p>
          <a:p>
            <a:r>
              <a:rPr lang="en-US" altLang="zh-CN" sz="2400" dirty="0"/>
              <a:t>14</a:t>
            </a:r>
            <a:r>
              <a:rPr lang="zh-CN" altLang="zh-CN" sz="2400" dirty="0"/>
              <a:t>、家政服务企业由员工制家政服务员提供家政服务取得的收入。</a:t>
            </a:r>
            <a:endParaRPr lang="zh-CN" altLang="zh-CN" sz="2400" dirty="0"/>
          </a:p>
          <a:p>
            <a:pPr lvl="0"/>
            <a:r>
              <a:rPr lang="zh-CN" altLang="zh-CN" sz="2400" dirty="0"/>
              <a:t>福利彩票、体育彩票的发行收入。</a:t>
            </a:r>
            <a:endParaRPr lang="zh-CN" altLang="zh-CN" sz="2400" dirty="0"/>
          </a:p>
          <a:p>
            <a:r>
              <a:rPr lang="en-US" altLang="zh-CN" sz="2400" dirty="0"/>
              <a:t>   </a:t>
            </a:r>
            <a:r>
              <a:rPr lang="zh-CN" altLang="zh-CN" sz="2400" dirty="0"/>
              <a:t>（营业税改征增值税试点</a:t>
            </a:r>
            <a:r>
              <a:rPr lang="zh-CN" altLang="zh-CN" sz="2400" dirty="0">
                <a:hlinkClick r:id="rId3" action="ppaction://hlinkfile"/>
              </a:rPr>
              <a:t>过渡政策</a:t>
            </a:r>
            <a:r>
              <a:rPr lang="zh-CN" altLang="zh-CN" sz="2400" dirty="0"/>
              <a:t>的规定）</a:t>
            </a:r>
            <a:endParaRPr lang="zh-CN" altLang="zh-CN" sz="2400" dirty="0"/>
          </a:p>
          <a:p>
            <a:r>
              <a:rPr lang="zh-CN" altLang="zh-CN" sz="2400" dirty="0"/>
              <a:t>思考：增值税的不征税收入</a:t>
            </a:r>
            <a:r>
              <a:rPr lang="zh-CN" altLang="zh-CN" dirty="0"/>
              <a:t>（营业税改征增值税试点</a:t>
            </a:r>
            <a:r>
              <a:rPr lang="zh-CN" altLang="zh-CN" dirty="0">
                <a:hlinkClick r:id="rId4" action="ppaction://hlinkfile"/>
              </a:rPr>
              <a:t>实施办法</a:t>
            </a:r>
            <a:r>
              <a:rPr lang="zh-CN" altLang="zh-CN" dirty="0"/>
              <a:t>第十条）（营业税改征增值税</a:t>
            </a:r>
            <a:r>
              <a:rPr lang="zh-CN" altLang="zh-CN" dirty="0">
                <a:hlinkClick r:id="rId5" action="ppaction://hlinkfile"/>
              </a:rPr>
              <a:t>试点有关事项的规定</a:t>
            </a:r>
            <a:r>
              <a:rPr lang="zh-CN" altLang="zh-CN" dirty="0"/>
              <a:t>一（二））</a:t>
            </a:r>
            <a:endParaRPr lang="zh-CN" altLang="zh-CN" dirty="0"/>
          </a:p>
          <a:p>
            <a:endParaRPr lang="zh-CN" altLang="zh-CN"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764704"/>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628612"/>
            <a:ext cx="7056784" cy="3383280"/>
          </a:xfrm>
          <a:prstGeom prst="rect">
            <a:avLst/>
          </a:prstGeom>
        </p:spPr>
        <p:txBody>
          <a:bodyPr wrap="square">
            <a:spAutoFit/>
          </a:bodyPr>
          <a:lstStyle/>
          <a:p>
            <a:pPr lvl="0"/>
            <a:endParaRPr lang="zh-CN" altLang="zh-CN" sz="2400" dirty="0"/>
          </a:p>
          <a:p>
            <a:r>
              <a:rPr lang="zh-CN" altLang="zh-CN" sz="2400" dirty="0"/>
              <a:t>（二）企业所得税的优惠</a:t>
            </a:r>
            <a:endParaRPr lang="zh-CN" altLang="zh-CN" sz="2400" dirty="0"/>
          </a:p>
          <a:p>
            <a:r>
              <a:rPr lang="zh-CN" altLang="zh-CN" sz="2400" dirty="0"/>
              <a:t>免税收入与不征税收入</a:t>
            </a:r>
            <a:endParaRPr lang="zh-CN" altLang="zh-CN" sz="2400" dirty="0"/>
          </a:p>
          <a:p>
            <a:r>
              <a:rPr lang="zh-CN" altLang="zh-CN" sz="2400" dirty="0"/>
              <a:t>一）、非营利组织的下列收入为免税收入：</a:t>
            </a:r>
            <a:endParaRPr lang="zh-CN" altLang="zh-CN" sz="2400" dirty="0"/>
          </a:p>
          <a:p>
            <a:r>
              <a:rPr lang="en-US" altLang="zh-CN" sz="2400" dirty="0"/>
              <a:t>1</a:t>
            </a:r>
            <a:r>
              <a:rPr lang="zh-CN" altLang="zh-CN" sz="2400" dirty="0"/>
              <a:t>、接受其他单位或者个人捐赠的收入；</a:t>
            </a:r>
            <a:endParaRPr lang="zh-CN" altLang="zh-CN" sz="2400" dirty="0"/>
          </a:p>
          <a:p>
            <a:r>
              <a:rPr lang="en-US" altLang="zh-CN" sz="2400" dirty="0"/>
              <a:t>2</a:t>
            </a:r>
            <a:r>
              <a:rPr lang="zh-CN" altLang="zh-CN" sz="2400" dirty="0"/>
              <a:t>、除《中华人民共和国企业所得税法》第七条规定的财政拨款以外的其他政府补助收入，但不包括因政府购买服务取得的收入；</a:t>
            </a:r>
            <a:endParaRPr lang="zh-CN" altLang="zh-CN" sz="2400" dirty="0"/>
          </a:p>
          <a:p>
            <a:r>
              <a:rPr lang="zh-CN" altLang="zh-CN" sz="2400" dirty="0"/>
              <a:t>　　</a:t>
            </a:r>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549242"/>
            <a:ext cx="7056784" cy="3416320"/>
          </a:xfrm>
          <a:prstGeom prst="rect">
            <a:avLst/>
          </a:prstGeom>
        </p:spPr>
        <p:txBody>
          <a:bodyPr wrap="square">
            <a:spAutoFit/>
          </a:bodyPr>
          <a:lstStyle/>
          <a:p>
            <a:r>
              <a:rPr lang="en-US" altLang="zh-CN" sz="2400" dirty="0"/>
              <a:t>3</a:t>
            </a:r>
            <a:r>
              <a:rPr lang="zh-CN" altLang="zh-CN" sz="2400" dirty="0"/>
              <a:t>、按照省级以上民政、财政部门规定收取的会费；</a:t>
            </a:r>
            <a:endParaRPr lang="zh-CN" altLang="zh-CN" sz="2400" dirty="0"/>
          </a:p>
          <a:p>
            <a:r>
              <a:rPr lang="en-US" altLang="zh-CN" sz="2400" dirty="0"/>
              <a:t>4</a:t>
            </a:r>
            <a:r>
              <a:rPr lang="zh-CN" altLang="zh-CN" sz="2400" dirty="0"/>
              <a:t>、不征税收入和免税收入孳生的银行存款利息收入；</a:t>
            </a:r>
            <a:endParaRPr lang="zh-CN" altLang="zh-CN" sz="2400" dirty="0"/>
          </a:p>
          <a:p>
            <a:r>
              <a:rPr lang="en-US" altLang="zh-CN" sz="2400" dirty="0"/>
              <a:t>5</a:t>
            </a:r>
            <a:r>
              <a:rPr lang="zh-CN" altLang="zh-CN" sz="2400" dirty="0"/>
              <a:t>、财政部、国家税务总局规定的其他收入。</a:t>
            </a:r>
            <a:endParaRPr lang="zh-CN" altLang="zh-CN" sz="2400" dirty="0"/>
          </a:p>
          <a:p>
            <a:r>
              <a:rPr lang="zh-CN" altLang="zh-CN" sz="2400" dirty="0">
                <a:hlinkClick r:id="rId3" action="ppaction://hlinkfile"/>
              </a:rPr>
              <a:t>非营利组织的认定</a:t>
            </a:r>
            <a:r>
              <a:rPr lang="zh-CN" altLang="zh-CN" sz="2400" dirty="0"/>
              <a:t>：《中华人民共和国企业所得税法实施条例》（国务院令第</a:t>
            </a:r>
            <a:r>
              <a:rPr lang="en-US" altLang="zh-CN" sz="2400" dirty="0"/>
              <a:t>512</a:t>
            </a:r>
            <a:r>
              <a:rPr lang="zh-CN" altLang="zh-CN" sz="2400" dirty="0"/>
              <a:t>号）第八十四条规定</a:t>
            </a:r>
            <a:r>
              <a:rPr lang="en-US" altLang="zh-CN" sz="2400" dirty="0"/>
              <a:t>P251</a:t>
            </a:r>
            <a:endParaRPr lang="zh-CN" altLang="zh-CN" sz="2400" dirty="0"/>
          </a:p>
          <a:p>
            <a:r>
              <a:rPr lang="zh-CN" altLang="zh-CN" sz="2400" dirty="0"/>
              <a:t>思考：免税是否需要备案（企业所得税优惠事项备案管理目录（</a:t>
            </a:r>
            <a:r>
              <a:rPr lang="en-US" altLang="zh-CN" sz="2400" dirty="0">
                <a:hlinkClick r:id="rId4" action="ppaction://hlinkfile"/>
              </a:rPr>
              <a:t>2015</a:t>
            </a:r>
            <a:r>
              <a:rPr lang="zh-CN" altLang="zh-CN" sz="2400" dirty="0">
                <a:hlinkClick r:id="rId4" action="ppaction://hlinkfile"/>
              </a:rPr>
              <a:t>年版</a:t>
            </a:r>
            <a:r>
              <a:rPr lang="zh-CN" altLang="zh-CN" sz="2400" dirty="0"/>
              <a:t>））</a:t>
            </a:r>
            <a:endParaRPr lang="zh-CN" altLang="zh-CN" sz="2400" dirty="0"/>
          </a:p>
          <a:p>
            <a:r>
              <a:rPr lang="en-US" altLang="zh-CN" sz="2400" dirty="0"/>
              <a:t> </a:t>
            </a:r>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55576" y="1484784"/>
            <a:ext cx="7704856" cy="5262979"/>
          </a:xfrm>
          <a:prstGeom prst="rect">
            <a:avLst/>
          </a:prstGeom>
        </p:spPr>
        <p:txBody>
          <a:bodyPr wrap="square">
            <a:spAutoFit/>
          </a:bodyPr>
          <a:lstStyle/>
          <a:p>
            <a:r>
              <a:rPr lang="zh-CN" altLang="zh-CN" sz="2400" dirty="0"/>
              <a:t>二</a:t>
            </a:r>
            <a:r>
              <a:rPr lang="en-US" altLang="zh-CN" sz="2400" dirty="0"/>
              <a:t>) </a:t>
            </a:r>
            <a:r>
              <a:rPr lang="zh-CN" altLang="zh-CN" sz="2400" dirty="0"/>
              <a:t>不征税收入</a:t>
            </a:r>
            <a:endParaRPr lang="zh-CN" altLang="zh-CN" sz="2400" dirty="0"/>
          </a:p>
          <a:p>
            <a:r>
              <a:rPr lang="zh-CN" altLang="zh-CN" sz="2400" dirty="0"/>
              <a:t>　　</a:t>
            </a:r>
            <a:r>
              <a:rPr lang="en-US" altLang="zh-CN" sz="2400" dirty="0"/>
              <a:t>1.</a:t>
            </a:r>
            <a:r>
              <a:rPr lang="zh-CN" altLang="zh-CN" sz="2400" dirty="0"/>
              <a:t>财政拨款</a:t>
            </a:r>
            <a:endParaRPr lang="zh-CN" altLang="zh-CN" sz="2400" dirty="0"/>
          </a:p>
          <a:p>
            <a:r>
              <a:rPr lang="zh-CN" altLang="zh-CN" sz="2400" dirty="0"/>
              <a:t>　　财政拨款，是指各级人民政府对纳入预算管理的事业单位、社会团体等组织拨付的财政资金，但国务院和国务院财政、税务主管部门另有规定的除外。</a:t>
            </a:r>
            <a:endParaRPr lang="zh-CN" altLang="zh-CN" sz="2400" dirty="0"/>
          </a:p>
          <a:p>
            <a:r>
              <a:rPr lang="zh-CN" altLang="zh-CN" sz="2400" dirty="0"/>
              <a:t>　　</a:t>
            </a:r>
            <a:r>
              <a:rPr lang="en-US" altLang="zh-CN" sz="2400" dirty="0"/>
              <a:t>2.</a:t>
            </a:r>
            <a:r>
              <a:rPr lang="zh-CN" altLang="zh-CN" sz="2400" dirty="0"/>
              <a:t>依法收取并纳入财政管理的行政事业性收费、政府性基金</a:t>
            </a:r>
            <a:endParaRPr lang="zh-CN" altLang="zh-CN" sz="2400" dirty="0"/>
          </a:p>
          <a:p>
            <a:r>
              <a:rPr lang="zh-CN" altLang="zh-CN" sz="2400" dirty="0"/>
              <a:t>　　</a:t>
            </a:r>
            <a:r>
              <a:rPr lang="en-US" altLang="zh-CN" sz="2400" dirty="0"/>
              <a:t>(1)</a:t>
            </a:r>
            <a:r>
              <a:rPr lang="zh-CN" altLang="zh-CN" sz="2400" dirty="0"/>
              <a:t>企业按照规定缴纳的、主管部门批准设立的行政事业性收费，准予在计算应纳税所得额时扣除。企业缴纳的不符合前述审批管理权限设立的基金、收费，不得在计算应纳税所得额时扣除。</a:t>
            </a:r>
            <a:endParaRPr lang="zh-CN" altLang="zh-CN" sz="2400" dirty="0"/>
          </a:p>
          <a:p>
            <a:r>
              <a:rPr lang="zh-CN" altLang="zh-CN" sz="2400" dirty="0"/>
              <a:t>　　</a:t>
            </a:r>
            <a:r>
              <a:rPr lang="en-US" altLang="zh-CN" sz="2400" dirty="0"/>
              <a:t>(2)</a:t>
            </a:r>
            <a:r>
              <a:rPr lang="zh-CN" altLang="zh-CN" sz="2400" dirty="0"/>
              <a:t>企业收取的各种基金、收费，应计入企业当年收入总额。</a:t>
            </a:r>
            <a:endParaRPr lang="zh-CN" altLang="zh-CN" sz="2400" dirty="0"/>
          </a:p>
          <a:p>
            <a:r>
              <a:rPr lang="zh-CN" altLang="zh-CN" sz="2400" dirty="0"/>
              <a:t>　　</a:t>
            </a:r>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69269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640677"/>
            <a:ext cx="7056784" cy="3785652"/>
          </a:xfrm>
          <a:prstGeom prst="rect">
            <a:avLst/>
          </a:prstGeom>
        </p:spPr>
        <p:txBody>
          <a:bodyPr wrap="square">
            <a:spAutoFit/>
          </a:bodyPr>
          <a:lstStyle/>
          <a:p>
            <a:r>
              <a:rPr lang="en-US" altLang="zh-CN" sz="2400" dirty="0"/>
              <a:t>(3)</a:t>
            </a:r>
            <a:r>
              <a:rPr lang="zh-CN" altLang="zh-CN" sz="2400" dirty="0"/>
              <a:t>企业依照法律、法规及国务院有关规定收取并上缴财政的政府性基金和行政事业性收费，准予作为不征税收入，于上缴财政的当年在计算应纳税所得额时从收入总额中减除</a:t>
            </a:r>
            <a:r>
              <a:rPr lang="en-US" altLang="zh-CN" sz="2400" dirty="0"/>
              <a:t>;</a:t>
            </a:r>
            <a:r>
              <a:rPr lang="zh-CN" altLang="zh-CN" sz="2400" dirty="0"/>
              <a:t>未上缴财政的部分，不得从收入总额中减除。</a:t>
            </a:r>
            <a:endParaRPr lang="zh-CN" altLang="zh-CN" sz="2400" dirty="0"/>
          </a:p>
          <a:p>
            <a:r>
              <a:rPr lang="en-US" altLang="zh-CN" sz="2400" dirty="0"/>
              <a:t> </a:t>
            </a:r>
            <a:endParaRPr lang="zh-CN" altLang="zh-CN" sz="2400" dirty="0"/>
          </a:p>
          <a:p>
            <a:endParaRPr lang="zh-CN" altLang="zh-CN" sz="2400" dirty="0"/>
          </a:p>
          <a:p>
            <a:endParaRPr lang="zh-CN" altLang="zh-CN" sz="2400" dirty="0"/>
          </a:p>
          <a:p>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640677"/>
            <a:ext cx="7056784" cy="4893647"/>
          </a:xfrm>
          <a:prstGeom prst="rect">
            <a:avLst/>
          </a:prstGeom>
        </p:spPr>
        <p:txBody>
          <a:bodyPr wrap="square">
            <a:spAutoFit/>
          </a:bodyPr>
          <a:lstStyle/>
          <a:p>
            <a:r>
              <a:rPr lang="en-US" altLang="zh-CN" sz="2400" b="1" dirty="0" smtClean="0">
                <a:solidFill>
                  <a:schemeClr val="accent1">
                    <a:lumMod val="75000"/>
                  </a:schemeClr>
                </a:solidFill>
                <a:latin typeface="宋体"/>
                <a:ea typeface="宋体"/>
              </a:rPr>
              <a:t>※</a:t>
            </a:r>
            <a:r>
              <a:rPr lang="zh-CN" altLang="zh-CN" sz="2400" dirty="0"/>
              <a:t>　</a:t>
            </a:r>
            <a:r>
              <a:rPr lang="en-US" altLang="zh-CN" sz="2400" dirty="0"/>
              <a:t>8</a:t>
            </a:r>
            <a:r>
              <a:rPr lang="zh-CN" altLang="zh-CN" sz="2400" dirty="0"/>
              <a:t>、农业机耕、排灌、病虫害防治、植物保护、农牧保险以及相关技术培训业务，家禽、牲畜、水生动物的配种和疾病防治。</a:t>
            </a:r>
            <a:endParaRPr lang="zh-CN" altLang="zh-CN" sz="2400" dirty="0"/>
          </a:p>
          <a:p>
            <a:r>
              <a:rPr lang="zh-CN" altLang="zh-CN" sz="2400" dirty="0"/>
              <a:t>　　</a:t>
            </a:r>
            <a:r>
              <a:rPr lang="en-US" altLang="zh-CN" sz="2400" dirty="0"/>
              <a:t>9</a:t>
            </a:r>
            <a:r>
              <a:rPr lang="zh-CN" altLang="zh-CN" sz="2400" dirty="0"/>
              <a:t>、纪念馆、博物馆、文化馆、文物保护单位管理机构、美术馆、展览馆、书画院、图书馆在自己的场所提供文化体育服务取得的第一道门票收入。</a:t>
            </a:r>
            <a:endParaRPr lang="zh-CN" altLang="zh-CN" sz="2400" dirty="0"/>
          </a:p>
          <a:p>
            <a:r>
              <a:rPr lang="zh-CN" altLang="zh-CN" sz="2400" dirty="0"/>
              <a:t>　　</a:t>
            </a:r>
            <a:r>
              <a:rPr lang="en-US" altLang="zh-CN" sz="2400" dirty="0"/>
              <a:t>10</a:t>
            </a:r>
            <a:r>
              <a:rPr lang="zh-CN" altLang="zh-CN" sz="2400" dirty="0"/>
              <a:t>、寺院、宫观、清真寺和教堂举办文化、宗教活动的门票收入。</a:t>
            </a:r>
            <a:endParaRPr lang="zh-CN" altLang="zh-CN" sz="2400" dirty="0"/>
          </a:p>
          <a:p>
            <a:r>
              <a:rPr lang="zh-CN" altLang="zh-CN" sz="2400" dirty="0"/>
              <a:t>　　</a:t>
            </a:r>
            <a:r>
              <a:rPr lang="en-US" altLang="zh-CN" sz="2400" dirty="0"/>
              <a:t>11</a:t>
            </a:r>
            <a:r>
              <a:rPr lang="zh-CN" altLang="zh-CN" sz="2400" dirty="0"/>
              <a:t>、</a:t>
            </a:r>
            <a:r>
              <a:rPr lang="en-US" altLang="zh-CN" sz="2400" dirty="0"/>
              <a:t>2017</a:t>
            </a:r>
            <a:r>
              <a:rPr lang="zh-CN" altLang="zh-CN" sz="2400" dirty="0"/>
              <a:t>年</a:t>
            </a:r>
            <a:r>
              <a:rPr lang="en-US" altLang="zh-CN" sz="2400" dirty="0"/>
              <a:t>12</a:t>
            </a:r>
            <a:r>
              <a:rPr lang="zh-CN" altLang="zh-CN" sz="2400" dirty="0"/>
              <a:t>月</a:t>
            </a:r>
            <a:r>
              <a:rPr lang="en-US" altLang="zh-CN" sz="2400" dirty="0"/>
              <a:t>31</a:t>
            </a:r>
            <a:r>
              <a:rPr lang="zh-CN" altLang="zh-CN" sz="2400" dirty="0"/>
              <a:t>日前，科普单位的门票收入，以及县级及以上党政部门和科协开展科普活动的门票收入。</a:t>
            </a:r>
            <a:endParaRPr lang="zh-CN" altLang="zh-CN" sz="2400" dirty="0"/>
          </a:p>
          <a:p>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30081" y="1512752"/>
            <a:ext cx="7056784" cy="5212080"/>
          </a:xfrm>
          <a:prstGeom prst="rect">
            <a:avLst/>
          </a:prstGeom>
        </p:spPr>
        <p:txBody>
          <a:bodyPr wrap="square">
            <a:spAutoFit/>
          </a:bodyPr>
          <a:lstStyle/>
          <a:p>
            <a:r>
              <a:rPr lang="en-US" altLang="zh-CN" sz="2400" b="1" dirty="0" smtClean="0">
                <a:solidFill>
                  <a:schemeClr val="accent1">
                    <a:lumMod val="75000"/>
                  </a:schemeClr>
                </a:solidFill>
                <a:latin typeface="宋体"/>
                <a:ea typeface="宋体"/>
              </a:rPr>
              <a:t>※</a:t>
            </a:r>
            <a:r>
              <a:rPr lang="en-US" altLang="zh-CN" sz="2400" dirty="0"/>
              <a:t>12</a:t>
            </a:r>
            <a:r>
              <a:rPr lang="zh-CN" altLang="zh-CN" sz="2400" dirty="0"/>
              <a:t>、政府举办的从事学历教育的高等、中等和初等学校</a:t>
            </a:r>
            <a:r>
              <a:rPr lang="en-US" altLang="zh-CN" sz="2400" dirty="0"/>
              <a:t>(</a:t>
            </a:r>
            <a:r>
              <a:rPr lang="zh-CN" altLang="zh-CN" sz="2400" dirty="0"/>
              <a:t>不含下属单位</a:t>
            </a:r>
            <a:r>
              <a:rPr lang="en-US" altLang="zh-CN" sz="2400" dirty="0"/>
              <a:t>)</a:t>
            </a:r>
            <a:r>
              <a:rPr lang="zh-CN" altLang="zh-CN" sz="2400" dirty="0"/>
              <a:t>，举办进修班、培训班取得的全部归该学校所有的收入</a:t>
            </a:r>
            <a:endParaRPr lang="zh-CN" altLang="zh-CN" sz="2400" dirty="0"/>
          </a:p>
          <a:p>
            <a:r>
              <a:rPr lang="zh-CN" altLang="zh-CN" sz="2400" dirty="0"/>
              <a:t>　　</a:t>
            </a:r>
            <a:r>
              <a:rPr lang="en-US" altLang="zh-CN" sz="2400" dirty="0"/>
              <a:t>13</a:t>
            </a:r>
            <a:r>
              <a:rPr lang="zh-CN" altLang="zh-CN" sz="2400" dirty="0"/>
              <a:t>、政府举办的职业学校设立的主要为在校学生提供实习场所、并由学校出资自办、由学校负责经营管理、经营收入归学校所有的企业，从事《销售服务、无形资产或者不动产注释》中“现代服务”</a:t>
            </a:r>
            <a:r>
              <a:rPr lang="en-US" altLang="zh-CN" sz="2400" dirty="0"/>
              <a:t>(</a:t>
            </a:r>
            <a:r>
              <a:rPr lang="zh-CN" altLang="zh-CN" sz="2400" dirty="0"/>
              <a:t>不含融资租赁服务、广告服务和其他现代服务</a:t>
            </a:r>
            <a:r>
              <a:rPr lang="en-US" altLang="zh-CN" sz="2400" dirty="0"/>
              <a:t>)</a:t>
            </a:r>
            <a:r>
              <a:rPr lang="zh-CN" altLang="zh-CN" sz="2400" dirty="0"/>
              <a:t>、“生活服务”</a:t>
            </a:r>
            <a:r>
              <a:rPr lang="en-US" altLang="zh-CN" sz="2400" dirty="0"/>
              <a:t>(</a:t>
            </a:r>
            <a:r>
              <a:rPr lang="zh-CN" altLang="zh-CN" sz="2400" dirty="0"/>
              <a:t>不含文化体育服务、其他生活服务和桑拿、氧吧</a:t>
            </a:r>
            <a:r>
              <a:rPr lang="en-US" altLang="zh-CN" sz="2400" dirty="0"/>
              <a:t>)</a:t>
            </a:r>
            <a:r>
              <a:rPr lang="zh-CN" altLang="zh-CN" sz="2400" dirty="0"/>
              <a:t>业务活动取得的收入。</a:t>
            </a:r>
            <a:endParaRPr lang="zh-CN" altLang="zh-CN" sz="2400" dirty="0"/>
          </a:p>
          <a:p>
            <a:r>
              <a:rPr lang="zh-CN" altLang="zh-CN" sz="2400" dirty="0"/>
              <a:t>　　</a:t>
            </a:r>
            <a:r>
              <a:rPr lang="en-US" altLang="zh-CN" sz="2400" dirty="0"/>
              <a:t>14</a:t>
            </a:r>
            <a:r>
              <a:rPr lang="zh-CN" altLang="zh-CN" sz="2400" dirty="0"/>
              <a:t>、家政服务企业由员工制家政服务员提供家政服务取得的收入。</a:t>
            </a:r>
            <a:endParaRPr lang="zh-CN" altLang="zh-CN" sz="2400" dirty="0"/>
          </a:p>
          <a:p>
            <a:pPr lvl="0"/>
            <a:r>
              <a:rPr lang="en-US" altLang="zh-CN" sz="2400" dirty="0" smtClean="0"/>
              <a:t>   15</a:t>
            </a:r>
            <a:r>
              <a:rPr lang="zh-CN" altLang="en-US" sz="2400" dirty="0" smtClean="0"/>
              <a:t>、</a:t>
            </a:r>
            <a:r>
              <a:rPr lang="zh-CN" altLang="zh-CN" sz="2400" dirty="0" smtClean="0"/>
              <a:t>福利</a:t>
            </a:r>
            <a:r>
              <a:rPr lang="zh-CN" altLang="zh-CN" sz="2400" dirty="0"/>
              <a:t>彩票、体育彩票的发行收入。</a:t>
            </a:r>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69269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549242"/>
            <a:ext cx="7056784" cy="5262979"/>
          </a:xfrm>
          <a:prstGeom prst="rect">
            <a:avLst/>
          </a:prstGeom>
        </p:spPr>
        <p:txBody>
          <a:bodyPr wrap="square">
            <a:spAutoFit/>
          </a:bodyPr>
          <a:lstStyle/>
          <a:p>
            <a:r>
              <a:rPr lang="en-US" altLang="zh-CN" sz="2400" b="1" dirty="0" smtClean="0">
                <a:solidFill>
                  <a:schemeClr val="accent1">
                    <a:lumMod val="75000"/>
                  </a:schemeClr>
                </a:solidFill>
                <a:latin typeface="宋体"/>
                <a:ea typeface="宋体"/>
              </a:rPr>
              <a:t>※</a:t>
            </a:r>
            <a:r>
              <a:rPr lang="zh-CN" altLang="zh-CN" sz="2400" dirty="0"/>
              <a:t>（二）企业所得税的优惠</a:t>
            </a:r>
            <a:endParaRPr lang="zh-CN" altLang="zh-CN" sz="2400" dirty="0"/>
          </a:p>
          <a:p>
            <a:r>
              <a:rPr lang="zh-CN" altLang="zh-CN" sz="2400" dirty="0"/>
              <a:t>免税收入与不征税收入</a:t>
            </a:r>
            <a:endParaRPr lang="zh-CN" altLang="zh-CN" sz="2400" dirty="0"/>
          </a:p>
          <a:p>
            <a:r>
              <a:rPr lang="zh-CN" altLang="zh-CN" sz="2400" dirty="0"/>
              <a:t>一）、非营利组织的下列收入为免税收入：</a:t>
            </a:r>
            <a:endParaRPr lang="zh-CN" altLang="zh-CN" sz="2400" dirty="0"/>
          </a:p>
          <a:p>
            <a:r>
              <a:rPr lang="en-US" altLang="zh-CN" sz="2400" dirty="0"/>
              <a:t>1</a:t>
            </a:r>
            <a:r>
              <a:rPr lang="zh-CN" altLang="zh-CN" sz="2400" dirty="0"/>
              <a:t>、接受其他单位或者个人捐赠的收入；</a:t>
            </a:r>
            <a:endParaRPr lang="zh-CN" altLang="zh-CN" sz="2400" dirty="0"/>
          </a:p>
          <a:p>
            <a:r>
              <a:rPr lang="en-US" altLang="zh-CN" sz="2400" dirty="0"/>
              <a:t>2</a:t>
            </a:r>
            <a:r>
              <a:rPr lang="zh-CN" altLang="zh-CN" sz="2400" dirty="0"/>
              <a:t>、除《中华人民共和国企业所得税法》第七条规定的财政拨款以外的其他政府补助收入，但不包括因政府购买服务取得的收入；</a:t>
            </a:r>
            <a:endParaRPr lang="zh-CN" altLang="zh-CN" sz="2400" dirty="0"/>
          </a:p>
          <a:p>
            <a:r>
              <a:rPr lang="en-US" altLang="zh-CN" sz="2400" dirty="0"/>
              <a:t>3</a:t>
            </a:r>
            <a:r>
              <a:rPr lang="zh-CN" altLang="zh-CN" sz="2400" dirty="0"/>
              <a:t>、按照省级以上民政、财政部门规定收取的会费；</a:t>
            </a:r>
            <a:endParaRPr lang="zh-CN" altLang="zh-CN" sz="2400" dirty="0"/>
          </a:p>
          <a:p>
            <a:r>
              <a:rPr lang="en-US" altLang="zh-CN" sz="2400" dirty="0"/>
              <a:t>4</a:t>
            </a:r>
            <a:r>
              <a:rPr lang="zh-CN" altLang="zh-CN" sz="2400" dirty="0"/>
              <a:t>、不征税收入和免税收入孳生的银行存款利息收入；</a:t>
            </a:r>
            <a:endParaRPr lang="zh-CN" altLang="zh-CN" sz="2400" dirty="0"/>
          </a:p>
          <a:p>
            <a:r>
              <a:rPr lang="en-US" altLang="zh-CN" sz="2400" dirty="0"/>
              <a:t>5</a:t>
            </a:r>
            <a:r>
              <a:rPr lang="zh-CN" altLang="zh-CN" sz="2400" dirty="0"/>
              <a:t>、财政部、国家税务总局规定的其他收入。</a:t>
            </a:r>
            <a:endParaRPr lang="zh-CN" altLang="zh-CN" sz="2400" dirty="0"/>
          </a:p>
          <a:p>
            <a:r>
              <a:rPr lang="zh-CN" altLang="zh-CN" sz="2400" dirty="0"/>
              <a:t>非营利组织的认定：《中华人民共和国企业所得税法实施条例》（国务院令第</a:t>
            </a:r>
            <a:r>
              <a:rPr lang="en-US" altLang="zh-CN" sz="2400" dirty="0"/>
              <a:t>512</a:t>
            </a:r>
            <a:r>
              <a:rPr lang="zh-CN" altLang="zh-CN" sz="2400" dirty="0"/>
              <a:t>号）第八十四条规定</a:t>
            </a:r>
            <a:r>
              <a:rPr lang="en-US" altLang="zh-CN" sz="2400" dirty="0"/>
              <a:t>P251</a:t>
            </a:r>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00476" y="1327347"/>
            <a:ext cx="7215939" cy="5212080"/>
          </a:xfrm>
          <a:prstGeom prst="rect">
            <a:avLst/>
          </a:prstGeom>
        </p:spPr>
        <p:txBody>
          <a:bodyPr wrap="square">
            <a:spAutoFit/>
          </a:bodyPr>
          <a:lstStyle/>
          <a:p>
            <a:r>
              <a:rPr lang="zh-CN" altLang="zh-CN" sz="2400" dirty="0" smtClean="0"/>
              <a:t>二</a:t>
            </a:r>
            <a:r>
              <a:rPr lang="en-US" altLang="zh-CN" sz="2400" dirty="0"/>
              <a:t>) </a:t>
            </a:r>
            <a:r>
              <a:rPr lang="zh-CN" altLang="zh-CN" sz="2400" dirty="0"/>
              <a:t>不征税收入</a:t>
            </a:r>
            <a:endParaRPr lang="zh-CN" altLang="zh-CN" sz="2400" dirty="0"/>
          </a:p>
          <a:p>
            <a:r>
              <a:rPr lang="zh-CN" altLang="zh-CN" sz="2400" dirty="0"/>
              <a:t>　　</a:t>
            </a:r>
            <a:r>
              <a:rPr lang="en-US" altLang="zh-CN" sz="2400" dirty="0"/>
              <a:t>1.</a:t>
            </a:r>
            <a:r>
              <a:rPr lang="zh-CN" altLang="zh-CN" sz="2400" dirty="0"/>
              <a:t>财政拨款</a:t>
            </a:r>
            <a:endParaRPr lang="zh-CN" altLang="zh-CN" sz="2400" dirty="0"/>
          </a:p>
          <a:p>
            <a:r>
              <a:rPr lang="zh-CN" altLang="zh-CN" sz="2400" dirty="0"/>
              <a:t>　　财政拨款，是指各级人民政府对纳入预算管理的事业单位、社会团体等组织拨付的财政资金，但国务院和国务院财政、税务主管部门另有规定的除外。</a:t>
            </a:r>
            <a:endParaRPr lang="zh-CN" altLang="zh-CN" sz="2400" dirty="0"/>
          </a:p>
          <a:p>
            <a:r>
              <a:rPr lang="zh-CN" altLang="zh-CN" sz="2400" dirty="0"/>
              <a:t>　　</a:t>
            </a:r>
            <a:r>
              <a:rPr lang="en-US" altLang="zh-CN" sz="2400" dirty="0"/>
              <a:t>2.</a:t>
            </a:r>
            <a:r>
              <a:rPr lang="zh-CN" altLang="zh-CN" sz="2400" dirty="0"/>
              <a:t>依法收取并纳入财政管理的行政事业性收费、政府性基金</a:t>
            </a:r>
            <a:endParaRPr lang="zh-CN" altLang="zh-CN" sz="2400" dirty="0"/>
          </a:p>
          <a:p>
            <a:r>
              <a:rPr lang="zh-CN" altLang="zh-CN" sz="2400" dirty="0"/>
              <a:t>　　</a:t>
            </a:r>
            <a:r>
              <a:rPr lang="en-US" altLang="zh-CN" sz="2400" dirty="0"/>
              <a:t>(1)</a:t>
            </a:r>
            <a:r>
              <a:rPr lang="zh-CN" altLang="zh-CN" sz="2400" dirty="0"/>
              <a:t>企业按照规定缴纳的、主管部门批准设立的行政事业性收费，准予在计算应纳税所得额时扣除。企业缴纳的不符合前述审批管理权限设立的基金、收费，不得在计算应纳税所得额时扣除。</a:t>
            </a:r>
            <a:endParaRPr lang="zh-CN" altLang="zh-CN" sz="2400" dirty="0"/>
          </a:p>
          <a:p>
            <a:r>
              <a:rPr lang="zh-CN" altLang="zh-CN" sz="2400" dirty="0"/>
              <a:t>　　</a:t>
            </a:r>
            <a:r>
              <a:rPr lang="en-US" altLang="zh-CN" sz="2400" dirty="0"/>
              <a:t>(2)</a:t>
            </a:r>
            <a:r>
              <a:rPr lang="zh-CN" altLang="zh-CN" sz="2400" dirty="0"/>
              <a:t>企业收取的各种基金、收费，应计入企业当年收入总额。</a:t>
            </a:r>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620688"/>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8841" y="3731232"/>
            <a:ext cx="12132841" cy="2592000"/>
          </a:xfrm>
          <a:prstGeom prst="rect">
            <a:avLst/>
          </a:prstGeom>
        </p:spPr>
      </p:pic>
      <p:sp>
        <p:nvSpPr>
          <p:cNvPr id="3" name="TextBox 2"/>
          <p:cNvSpPr txBox="1"/>
          <p:nvPr/>
        </p:nvSpPr>
        <p:spPr>
          <a:xfrm>
            <a:off x="827584" y="1556792"/>
            <a:ext cx="7776864" cy="4231928"/>
          </a:xfrm>
          <a:prstGeom prst="rect">
            <a:avLst/>
          </a:prstGeom>
          <a:noFill/>
        </p:spPr>
        <p:txBody>
          <a:bodyPr wrap="square" rtlCol="0">
            <a:spAutoFit/>
          </a:bodyPr>
          <a:lstStyle/>
          <a:p>
            <a:pPr>
              <a:lnSpc>
                <a:spcPts val="1800"/>
              </a:lnSpc>
            </a:pPr>
            <a:r>
              <a:rPr lang="zh-CN" altLang="en-US" sz="1400" dirty="0" smtClean="0"/>
              <a:t>         </a:t>
            </a:r>
            <a:r>
              <a:rPr lang="zh-CN" altLang="en-US" sz="1400" dirty="0" smtClean="0">
                <a:latin typeface="黑体" pitchFamily="2" charset="-122"/>
                <a:ea typeface="黑体" pitchFamily="2" charset="-122"/>
              </a:rPr>
              <a:t>江门市恒生税务师事务所有限公司、</a:t>
            </a:r>
            <a:r>
              <a:rPr lang="zh-CN" altLang="en-US" sz="1400" dirty="0">
                <a:latin typeface="黑体" pitchFamily="2" charset="-122"/>
                <a:ea typeface="黑体" pitchFamily="2" charset="-122"/>
              </a:rPr>
              <a:t>江门市恒</a:t>
            </a:r>
            <a:r>
              <a:rPr lang="zh-CN" altLang="en-US" sz="1400" dirty="0" smtClean="0">
                <a:latin typeface="黑体" pitchFamily="2" charset="-122"/>
                <a:ea typeface="黑体" pitchFamily="2" charset="-122"/>
              </a:rPr>
              <a:t>生会计师</a:t>
            </a:r>
            <a:r>
              <a:rPr lang="zh-CN" altLang="en-US" sz="1400" dirty="0">
                <a:latin typeface="黑体" pitchFamily="2" charset="-122"/>
                <a:ea typeface="黑体" pitchFamily="2" charset="-122"/>
              </a:rPr>
              <a:t>事务所</a:t>
            </a:r>
            <a:r>
              <a:rPr lang="zh-CN" altLang="en-US" sz="1400" dirty="0" smtClean="0">
                <a:latin typeface="黑体" pitchFamily="2" charset="-122"/>
                <a:ea typeface="黑体" pitchFamily="2" charset="-122"/>
              </a:rPr>
              <a:t>有限公司、江门市新会区恒生会计代理记帐有限公司是经国家主管部门批准，具有</a:t>
            </a:r>
            <a:r>
              <a:rPr lang="zh-CN" altLang="zh-CN" sz="1400" dirty="0">
                <a:latin typeface="黑体" pitchFamily="2" charset="-122"/>
                <a:ea typeface="黑体" pitchFamily="2" charset="-122"/>
              </a:rPr>
              <a:t>涉</a:t>
            </a:r>
            <a:r>
              <a:rPr lang="zh-CN" altLang="zh-CN" sz="1400" dirty="0" smtClean="0">
                <a:latin typeface="黑体" pitchFamily="2" charset="-122"/>
                <a:ea typeface="黑体" pitchFamily="2" charset="-122"/>
              </a:rPr>
              <a:t>税</a:t>
            </a:r>
            <a:r>
              <a:rPr lang="zh-CN" altLang="en-US" sz="1400" dirty="0">
                <a:latin typeface="黑体" pitchFamily="2" charset="-122"/>
                <a:ea typeface="黑体" pitchFamily="2" charset="-122"/>
              </a:rPr>
              <a:t>鉴证</a:t>
            </a:r>
            <a:r>
              <a:rPr lang="zh-CN" altLang="zh-CN" sz="1400" dirty="0" smtClean="0">
                <a:latin typeface="黑体" pitchFamily="2" charset="-122"/>
                <a:ea typeface="黑体" pitchFamily="2" charset="-122"/>
              </a:rPr>
              <a:t>、会计审计</a:t>
            </a:r>
            <a:r>
              <a:rPr lang="zh-CN" altLang="en-US" sz="1400" dirty="0" smtClean="0">
                <a:latin typeface="黑体" pitchFamily="2" charset="-122"/>
                <a:ea typeface="黑体" pitchFamily="2" charset="-122"/>
              </a:rPr>
              <a:t>、</a:t>
            </a:r>
            <a:r>
              <a:rPr lang="zh-CN" altLang="zh-CN" sz="1400" dirty="0">
                <a:latin typeface="黑体" pitchFamily="2" charset="-122"/>
                <a:ea typeface="黑体" pitchFamily="2" charset="-122"/>
              </a:rPr>
              <a:t>代理</a:t>
            </a:r>
            <a:r>
              <a:rPr lang="zh-CN" altLang="zh-CN" sz="1400" dirty="0" smtClean="0">
                <a:latin typeface="黑体" pitchFamily="2" charset="-122"/>
                <a:ea typeface="黑体" pitchFamily="2" charset="-122"/>
              </a:rPr>
              <a:t>记账</a:t>
            </a:r>
            <a:r>
              <a:rPr lang="zh-CN" altLang="en-US" sz="1400" dirty="0" smtClean="0">
                <a:latin typeface="黑体" pitchFamily="2" charset="-122"/>
                <a:ea typeface="黑体" pitchFamily="2" charset="-122"/>
              </a:rPr>
              <a:t>、</a:t>
            </a:r>
            <a:r>
              <a:rPr lang="zh-CN" altLang="zh-CN" sz="1400" dirty="0">
                <a:latin typeface="黑体" pitchFamily="2" charset="-122"/>
                <a:ea typeface="黑体" pitchFamily="2" charset="-122"/>
              </a:rPr>
              <a:t>破产清算、财税筹划、税务顾问、同期资料准备、税务</a:t>
            </a:r>
            <a:r>
              <a:rPr lang="zh-CN" altLang="zh-CN" sz="1400" dirty="0" smtClean="0">
                <a:latin typeface="黑体" pitchFamily="2" charset="-122"/>
                <a:ea typeface="黑体" pitchFamily="2" charset="-122"/>
              </a:rPr>
              <a:t>复核等</a:t>
            </a:r>
            <a:r>
              <a:rPr lang="zh-CN" altLang="zh-CN" sz="1400" dirty="0">
                <a:latin typeface="黑体" pitchFamily="2" charset="-122"/>
                <a:ea typeface="黑体" pitchFamily="2" charset="-122"/>
              </a:rPr>
              <a:t>高端</a:t>
            </a:r>
            <a:r>
              <a:rPr lang="zh-CN" altLang="zh-CN" sz="1400" dirty="0" smtClean="0">
                <a:latin typeface="黑体" pitchFamily="2" charset="-122"/>
                <a:ea typeface="黑体" pitchFamily="2" charset="-122"/>
              </a:rPr>
              <a:t>服务</a:t>
            </a:r>
            <a:r>
              <a:rPr lang="zh-CN" altLang="en-US" sz="1400" dirty="0" smtClean="0">
                <a:latin typeface="黑体" pitchFamily="2" charset="-122"/>
                <a:ea typeface="黑体" pitchFamily="2" charset="-122"/>
              </a:rPr>
              <a:t>的专业机构。</a:t>
            </a:r>
            <a:endParaRPr lang="en-US" altLang="zh-CN" sz="1400" dirty="0" smtClean="0">
              <a:latin typeface="黑体" pitchFamily="2" charset="-122"/>
              <a:ea typeface="黑体" pitchFamily="2" charset="-122"/>
            </a:endParaRPr>
          </a:p>
          <a:p>
            <a:pPr>
              <a:lnSpc>
                <a:spcPts val="1800"/>
              </a:lnSpc>
            </a:pPr>
            <a:r>
              <a:rPr lang="zh-CN" altLang="en-US" sz="1400" dirty="0" smtClean="0">
                <a:latin typeface="黑体" pitchFamily="2" charset="-122"/>
                <a:ea typeface="黑体" pitchFamily="2" charset="-122"/>
              </a:rPr>
              <a:t>    我们</a:t>
            </a:r>
            <a:r>
              <a:rPr lang="zh-CN" altLang="zh-CN" sz="1400" dirty="0" smtClean="0">
                <a:latin typeface="黑体" pitchFamily="2" charset="-122"/>
                <a:ea typeface="黑体" pitchFamily="2" charset="-122"/>
              </a:rPr>
              <a:t>拥有</a:t>
            </a:r>
            <a:r>
              <a:rPr lang="zh-CN" altLang="zh-CN" sz="1400" dirty="0">
                <a:latin typeface="黑体" pitchFamily="2" charset="-122"/>
                <a:ea typeface="黑体" pitchFamily="2" charset="-122"/>
              </a:rPr>
              <a:t>一</a:t>
            </a:r>
            <a:r>
              <a:rPr lang="zh-CN" altLang="zh-CN" sz="1400" dirty="0" smtClean="0">
                <a:latin typeface="黑体" pitchFamily="2" charset="-122"/>
                <a:ea typeface="黑体" pitchFamily="2" charset="-122"/>
              </a:rPr>
              <a:t>批</a:t>
            </a:r>
            <a:r>
              <a:rPr lang="zh-CN" altLang="en-US" sz="1400" dirty="0" smtClean="0">
                <a:latin typeface="黑体" pitchFamily="2" charset="-122"/>
                <a:ea typeface="黑体" pitchFamily="2" charset="-122"/>
              </a:rPr>
              <a:t>由注册税务师、注册会计师、注册造价师组成的</a:t>
            </a:r>
            <a:r>
              <a:rPr lang="zh-CN" altLang="zh-CN" sz="1400" dirty="0" smtClean="0">
                <a:latin typeface="黑体" pitchFamily="2" charset="-122"/>
                <a:ea typeface="黑体" pitchFamily="2" charset="-122"/>
              </a:rPr>
              <a:t>高</a:t>
            </a:r>
            <a:r>
              <a:rPr lang="zh-CN" altLang="zh-CN" sz="1400" dirty="0">
                <a:latin typeface="黑体" pitchFamily="2" charset="-122"/>
                <a:ea typeface="黑体" pitchFamily="2" charset="-122"/>
              </a:rPr>
              <a:t>素质、深资历、精业务、稳定敬业的专业人才，其中包括有注册会计师</a:t>
            </a:r>
            <a:r>
              <a:rPr lang="en-US" altLang="zh-CN" sz="1400" dirty="0">
                <a:latin typeface="黑体" pitchFamily="2" charset="-122"/>
                <a:ea typeface="黑体" pitchFamily="2" charset="-122"/>
              </a:rPr>
              <a:t>10</a:t>
            </a:r>
            <a:r>
              <a:rPr lang="zh-CN" altLang="zh-CN" sz="1400" dirty="0">
                <a:latin typeface="黑体" pitchFamily="2" charset="-122"/>
                <a:ea typeface="黑体" pitchFamily="2" charset="-122"/>
              </a:rPr>
              <a:t>人、注册税务师</a:t>
            </a:r>
            <a:r>
              <a:rPr lang="en-US" altLang="zh-CN" sz="1400" dirty="0" smtClean="0">
                <a:latin typeface="黑体" pitchFamily="2" charset="-122"/>
                <a:ea typeface="黑体" pitchFamily="2" charset="-122"/>
              </a:rPr>
              <a:t>13</a:t>
            </a:r>
            <a:r>
              <a:rPr lang="zh-CN" altLang="zh-CN" sz="1400" dirty="0" smtClean="0">
                <a:latin typeface="黑体" pitchFamily="2" charset="-122"/>
                <a:ea typeface="黑体" pitchFamily="2" charset="-122"/>
              </a:rPr>
              <a:t>人，共有</a:t>
            </a:r>
            <a:r>
              <a:rPr lang="zh-CN" altLang="zh-CN" sz="1400" dirty="0">
                <a:latin typeface="黑体" pitchFamily="2" charset="-122"/>
                <a:ea typeface="黑体" pitchFamily="2" charset="-122"/>
              </a:rPr>
              <a:t>员工</a:t>
            </a:r>
            <a:r>
              <a:rPr lang="en-US" altLang="zh-CN" sz="1400" dirty="0">
                <a:latin typeface="黑体" pitchFamily="2" charset="-122"/>
                <a:ea typeface="黑体" pitchFamily="2" charset="-122"/>
              </a:rPr>
              <a:t>80</a:t>
            </a:r>
            <a:r>
              <a:rPr lang="zh-CN" altLang="zh-CN" sz="1400" dirty="0">
                <a:latin typeface="黑体" pitchFamily="2" charset="-122"/>
                <a:ea typeface="黑体" pitchFamily="2" charset="-122"/>
              </a:rPr>
              <a:t>多人，本科及以上学历</a:t>
            </a:r>
            <a:r>
              <a:rPr lang="zh-CN" altLang="zh-CN" sz="1400" dirty="0" smtClean="0">
                <a:latin typeface="黑体" pitchFamily="2" charset="-122"/>
                <a:ea typeface="黑体" pitchFamily="2" charset="-122"/>
              </a:rPr>
              <a:t>达到</a:t>
            </a:r>
            <a:r>
              <a:rPr lang="en-US" altLang="zh-CN" sz="1400" dirty="0" smtClean="0">
                <a:latin typeface="黑体" pitchFamily="2" charset="-122"/>
                <a:ea typeface="黑体" pitchFamily="2" charset="-122"/>
              </a:rPr>
              <a:t>60</a:t>
            </a:r>
            <a:r>
              <a:rPr lang="zh-CN" altLang="en-US" sz="1400" dirty="0" smtClean="0">
                <a:latin typeface="黑体" pitchFamily="2" charset="-122"/>
                <a:ea typeface="黑体" pitchFamily="2" charset="-122"/>
              </a:rPr>
              <a:t>多</a:t>
            </a:r>
            <a:r>
              <a:rPr lang="zh-CN" altLang="zh-CN" sz="1400" dirty="0" smtClean="0">
                <a:latin typeface="黑体" pitchFamily="2" charset="-122"/>
                <a:ea typeface="黑体" pitchFamily="2" charset="-122"/>
              </a:rPr>
              <a:t>人。</a:t>
            </a:r>
            <a:r>
              <a:rPr lang="zh-CN" altLang="zh-CN" sz="1400" dirty="0">
                <a:latin typeface="黑体" pitchFamily="2" charset="-122"/>
                <a:ea typeface="黑体" pitchFamily="2" charset="-122"/>
              </a:rPr>
              <a:t>股东、管理层、业务骨干非常稳定</a:t>
            </a:r>
            <a:r>
              <a:rPr lang="zh-CN" altLang="zh-CN" sz="1400" dirty="0" smtClean="0">
                <a:latin typeface="黑体" pitchFamily="2" charset="-122"/>
                <a:ea typeface="黑体" pitchFamily="2" charset="-122"/>
              </a:rPr>
              <a:t>。</a:t>
            </a:r>
            <a:r>
              <a:rPr lang="zh-CN" altLang="en-US" sz="1400" dirty="0" smtClean="0">
                <a:latin typeface="黑体" pitchFamily="2" charset="-122"/>
                <a:ea typeface="黑体" pitchFamily="2" charset="-122"/>
              </a:rPr>
              <a:t>多年来规范执业，严格遵守相关法律法规及行业规定，保持着良好的信誉，在业内享有较多的评价和社会公信力。</a:t>
            </a:r>
            <a:endParaRPr lang="en-US" altLang="zh-CN" sz="1400" dirty="0" smtClean="0">
              <a:latin typeface="黑体" pitchFamily="2" charset="-122"/>
              <a:ea typeface="黑体" pitchFamily="2" charset="-122"/>
            </a:endParaRPr>
          </a:p>
          <a:p>
            <a:pPr>
              <a:lnSpc>
                <a:spcPts val="1800"/>
              </a:lnSpc>
            </a:pPr>
            <a:r>
              <a:rPr lang="en-US" altLang="zh-CN" sz="1400" dirty="0" smtClean="0">
                <a:latin typeface="黑体" pitchFamily="2" charset="-122"/>
                <a:ea typeface="黑体" pitchFamily="2" charset="-122"/>
              </a:rPr>
              <a:t>    </a:t>
            </a:r>
            <a:r>
              <a:rPr lang="zh-CN" altLang="zh-CN" sz="1400" dirty="0" smtClean="0">
                <a:latin typeface="黑体" pitchFamily="2" charset="-122"/>
                <a:ea typeface="黑体" pitchFamily="2" charset="-122"/>
              </a:rPr>
              <a:t>十年多</a:t>
            </a:r>
            <a:r>
              <a:rPr lang="zh-CN" altLang="zh-CN" sz="1400" dirty="0">
                <a:latin typeface="黑体" pitchFamily="2" charset="-122"/>
                <a:ea typeface="黑体" pitchFamily="2" charset="-122"/>
              </a:rPr>
              <a:t>来</a:t>
            </a:r>
            <a:r>
              <a:rPr lang="zh-CN" altLang="zh-CN" sz="1400" dirty="0" smtClean="0">
                <a:latin typeface="黑体" pitchFamily="2" charset="-122"/>
                <a:ea typeface="黑体" pitchFamily="2" charset="-122"/>
              </a:rPr>
              <a:t>，</a:t>
            </a:r>
            <a:r>
              <a:rPr lang="zh-CN" altLang="en-US" sz="1400" dirty="0" smtClean="0">
                <a:latin typeface="黑体" pitchFamily="2" charset="-122"/>
                <a:ea typeface="黑体" pitchFamily="2" charset="-122"/>
              </a:rPr>
              <a:t>我们</a:t>
            </a:r>
            <a:r>
              <a:rPr lang="zh-CN" altLang="zh-CN" sz="1400" dirty="0" smtClean="0">
                <a:latin typeface="黑体" pitchFamily="2" charset="-122"/>
                <a:ea typeface="黑体" pitchFamily="2" charset="-122"/>
              </a:rPr>
              <a:t>坚持</a:t>
            </a:r>
            <a:r>
              <a:rPr lang="zh-CN" altLang="zh-CN" sz="1400" dirty="0">
                <a:latin typeface="黑体" pitchFamily="2" charset="-122"/>
                <a:ea typeface="黑体" pitchFamily="2" charset="-122"/>
              </a:rPr>
              <a:t>“恒而守信 生财守道”的经营理念，不断提高服务技能，深化服务内涵，增强核心竞争力，以专业的知识和优质的服务质量实施品牌经营，通过不断提升服务档次扩大市场占有率，取得了可喜的成绩。现为数千家企业提供财税专业服务，其中包括对上市公司及知名企业的会计审计、涉税审计，受聘担任几十家企业财税顾问工作，为数百家企业提供代理记账服务，同时成功为企业提供破产清算、财税筹划、税务顾问、同期资料准备、税务复核等高端服务，业务区域遍及整个江门地区，客户领域涉及政府部门、金融、能源、交通运输、机械、建筑、房地产、电子、生物工程、化工、家电、商业、纺织、旅游、食品等各行业。</a:t>
            </a:r>
            <a:endParaRPr lang="zh-CN" altLang="zh-CN" sz="1400" dirty="0">
              <a:latin typeface="黑体" pitchFamily="2" charset="-122"/>
              <a:ea typeface="黑体" pitchFamily="2" charset="-122"/>
            </a:endParaRPr>
          </a:p>
          <a:p>
            <a:pPr>
              <a:lnSpc>
                <a:spcPts val="1800"/>
              </a:lnSpc>
            </a:pPr>
            <a:r>
              <a:rPr lang="en-US" altLang="zh-CN" sz="1400" dirty="0" smtClean="0">
                <a:latin typeface="黑体" pitchFamily="2" charset="-122"/>
                <a:ea typeface="黑体" pitchFamily="2" charset="-122"/>
              </a:rPr>
              <a:t>    </a:t>
            </a:r>
            <a:r>
              <a:rPr lang="zh-CN" altLang="zh-CN" sz="1400" dirty="0" smtClean="0">
                <a:latin typeface="黑体" pitchFamily="2" charset="-122"/>
                <a:ea typeface="黑体" pitchFamily="2" charset="-122"/>
              </a:rPr>
              <a:t>展望</a:t>
            </a:r>
            <a:r>
              <a:rPr lang="zh-CN" altLang="zh-CN" sz="1400" dirty="0">
                <a:latin typeface="黑体" pitchFamily="2" charset="-122"/>
                <a:ea typeface="黑体" pitchFamily="2" charset="-122"/>
              </a:rPr>
              <a:t>未来，恒生</a:t>
            </a:r>
            <a:r>
              <a:rPr lang="zh-CN" altLang="zh-CN" sz="1400" dirty="0" smtClean="0">
                <a:latin typeface="黑体" pitchFamily="2" charset="-122"/>
                <a:ea typeface="黑体" pitchFamily="2" charset="-122"/>
              </a:rPr>
              <a:t>继续</a:t>
            </a:r>
            <a:r>
              <a:rPr lang="zh-CN" altLang="en-US" sz="1400" dirty="0" smtClean="0">
                <a:latin typeface="黑体" pitchFamily="2" charset="-122"/>
                <a:ea typeface="黑体" pitchFamily="2" charset="-122"/>
              </a:rPr>
              <a:t>践行</a:t>
            </a:r>
            <a:r>
              <a:rPr lang="zh-CN" altLang="zh-CN" sz="1400" dirty="0" smtClean="0">
                <a:latin typeface="黑体" pitchFamily="2" charset="-122"/>
                <a:ea typeface="黑体" pitchFamily="2" charset="-122"/>
              </a:rPr>
              <a:t>“</a:t>
            </a:r>
            <a:r>
              <a:rPr lang="zh-CN" altLang="en-US" sz="1400" dirty="0" smtClean="0">
                <a:latin typeface="黑体" pitchFamily="2" charset="-122"/>
                <a:ea typeface="黑体" pitchFamily="2" charset="-122"/>
              </a:rPr>
              <a:t>修身  团结 友爱 进取</a:t>
            </a:r>
            <a:r>
              <a:rPr lang="zh-CN" altLang="zh-CN" sz="1400" dirty="0" smtClean="0">
                <a:latin typeface="黑体" pitchFamily="2" charset="-122"/>
                <a:ea typeface="黑体" pitchFamily="2" charset="-122"/>
              </a:rPr>
              <a:t>”</a:t>
            </a:r>
            <a:r>
              <a:rPr lang="zh-CN" altLang="zh-CN" sz="1400" dirty="0">
                <a:latin typeface="黑体" pitchFamily="2" charset="-122"/>
                <a:ea typeface="黑体" pitchFamily="2" charset="-122"/>
              </a:rPr>
              <a:t>的企业文化，坚持依法、诚信、公正、客观的执业准则，全面提升整体服务水平，积极吸纳同业机构先进的执业理念与运营经验，努力拓宽高端服务领域，致力于打造成行业的旗舰品牌。</a:t>
            </a:r>
            <a:endParaRPr lang="zh-CN" altLang="zh-CN" sz="1400" dirty="0">
              <a:latin typeface="黑体" pitchFamily="2" charset="-122"/>
              <a:ea typeface="黑体" pitchFamily="2" charset="-122"/>
            </a:endParaRPr>
          </a:p>
          <a:p>
            <a:endParaRPr lang="zh-CN" altLang="en-US" sz="1400" dirty="0"/>
          </a:p>
        </p:txBody>
      </p:sp>
      <p:sp>
        <p:nvSpPr>
          <p:cNvPr id="4" name="圆角矩形 3"/>
          <p:cNvSpPr/>
          <p:nvPr/>
        </p:nvSpPr>
        <p:spPr>
          <a:xfrm>
            <a:off x="3556748" y="260648"/>
            <a:ext cx="2030504" cy="648072"/>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公司简介</a:t>
            </a:r>
            <a:endParaRPr lang="zh-CN" altLang="en-US" sz="2800" b="1" dirty="0">
              <a:solidFill>
                <a:schemeClr val="bg1"/>
              </a:solidFill>
              <a:latin typeface="黑体" pitchFamily="2" charset="-122"/>
              <a:ea typeface="黑体"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3232"/>
            <a:ext cx="9144001" cy="356535"/>
          </a:xfrm>
          <a:prstGeom prst="rect">
            <a:avLst/>
          </a:prstGeom>
        </p:spPr>
      </p:pic>
      <p:sp>
        <p:nvSpPr>
          <p:cNvPr id="6" name="TextBox 5"/>
          <p:cNvSpPr txBox="1"/>
          <p:nvPr/>
        </p:nvSpPr>
        <p:spPr>
          <a:xfrm>
            <a:off x="6408291" y="634145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971600" y="1371660"/>
            <a:ext cx="7216380" cy="5577840"/>
          </a:xfrm>
          <a:prstGeom prst="rect">
            <a:avLst/>
          </a:prstGeom>
        </p:spPr>
        <p:txBody>
          <a:bodyPr wrap="square">
            <a:spAutoFit/>
          </a:bodyPr>
          <a:lstStyle/>
          <a:p>
            <a:r>
              <a:rPr lang="en-US" altLang="zh-CN" sz="2400" dirty="0"/>
              <a:t>   (3)</a:t>
            </a:r>
            <a:r>
              <a:rPr lang="zh-CN" altLang="zh-CN" sz="2400" dirty="0"/>
              <a:t>企业依照法律、法规及国务院有关规定收取并上缴财政的政府性基金和行政事业性收费，准予作为不征税收入，于上缴财政的当年在计算应纳税所得额时从收入总额中减除</a:t>
            </a:r>
            <a:r>
              <a:rPr lang="en-US" altLang="zh-CN" sz="2400" dirty="0"/>
              <a:t>;</a:t>
            </a:r>
            <a:r>
              <a:rPr lang="zh-CN" altLang="zh-CN" sz="2400" dirty="0"/>
              <a:t>未上缴财政的部分，不得从收入总额中减除。</a:t>
            </a:r>
            <a:endParaRPr lang="zh-CN" altLang="zh-CN" sz="2400" dirty="0"/>
          </a:p>
          <a:p>
            <a:r>
              <a:rPr lang="zh-CN" altLang="zh-CN" sz="2400" dirty="0"/>
              <a:t>　　</a:t>
            </a:r>
            <a:r>
              <a:rPr lang="en-US" altLang="zh-CN" sz="2400" dirty="0"/>
              <a:t>3.</a:t>
            </a:r>
            <a:r>
              <a:rPr lang="zh-CN" altLang="zh-CN" sz="2400" dirty="0"/>
              <a:t>国务院规定的其他不征税收入</a:t>
            </a:r>
            <a:endParaRPr lang="zh-CN" altLang="zh-CN" sz="2400" dirty="0"/>
          </a:p>
          <a:p>
            <a:r>
              <a:rPr lang="en-US" altLang="zh-CN" sz="2400" dirty="0"/>
              <a:t>  </a:t>
            </a:r>
            <a:r>
              <a:rPr lang="en-US" altLang="zh-CN" sz="2400" dirty="0" smtClean="0"/>
              <a:t>      </a:t>
            </a:r>
            <a:r>
              <a:rPr lang="zh-CN" altLang="zh-CN" sz="2400" dirty="0" smtClean="0"/>
              <a:t>国务院</a:t>
            </a:r>
            <a:r>
              <a:rPr lang="zh-CN" altLang="zh-CN" sz="2400" dirty="0"/>
              <a:t>规定的其他不征税收入，是指企业取得的，由国务院财政、税务主管部门规定</a:t>
            </a:r>
            <a:r>
              <a:rPr lang="zh-CN" altLang="zh-CN" sz="2400" dirty="0">
                <a:hlinkClick r:id="rId3" tooltip="" action="ppaction://hlinkfile"/>
              </a:rPr>
              <a:t>专项用途</a:t>
            </a:r>
            <a:r>
              <a:rPr lang="zh-CN" altLang="zh-CN" sz="2400" dirty="0"/>
              <a:t>并经国务院批准的财政性资金。</a:t>
            </a:r>
            <a:r>
              <a:rPr lang="en-US" altLang="zh-CN" sz="2400" dirty="0"/>
              <a:t>(</a:t>
            </a:r>
            <a:r>
              <a:rPr lang="zh-CN" altLang="zh-CN" sz="2400" dirty="0"/>
              <a:t>划分什么样的财政性资金属于不征税收入，什么样的财政性资金属于应税收入</a:t>
            </a:r>
            <a:r>
              <a:rPr lang="en-US" altLang="zh-CN" sz="2400" dirty="0"/>
              <a:t>)</a:t>
            </a:r>
            <a:endParaRPr lang="zh-CN" altLang="zh-CN" sz="2400" dirty="0"/>
          </a:p>
          <a:p>
            <a:r>
              <a:rPr lang="zh-CN" altLang="zh-CN" sz="2400" dirty="0"/>
              <a:t>　　</a:t>
            </a:r>
            <a:r>
              <a:rPr lang="en-US" altLang="zh-CN" sz="2400" dirty="0"/>
              <a:t>(1)</a:t>
            </a:r>
            <a:r>
              <a:rPr lang="zh-CN" altLang="zh-CN" sz="2400" dirty="0"/>
              <a:t>企业取得的各类财政性资金，除属于国家投资和资金使用后要求归还本金的以外，均应计入企业当年收入总额。</a:t>
            </a:r>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620688"/>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640677"/>
            <a:ext cx="7056784" cy="4114800"/>
          </a:xfrm>
          <a:prstGeom prst="rect">
            <a:avLst/>
          </a:prstGeom>
        </p:spPr>
        <p:txBody>
          <a:bodyPr wrap="square">
            <a:spAutoFit/>
          </a:bodyPr>
          <a:lstStyle/>
          <a:p>
            <a:r>
              <a:rPr lang="en-US" altLang="zh-CN" sz="2400" dirty="0" smtClean="0"/>
              <a:t>   (2)</a:t>
            </a:r>
            <a:r>
              <a:rPr lang="zh-CN" altLang="zh-CN" sz="2400" dirty="0" smtClean="0"/>
              <a:t>企业取得的由国务院财政、税务主管部门规定专项用途并经国务院批准的财政性资金，准予作为不征税收入，在计算应纳税所得额时从收入总额中减除。</a:t>
            </a:r>
            <a:endParaRPr lang="zh-CN" altLang="zh-CN" sz="2400" dirty="0" smtClean="0"/>
          </a:p>
          <a:p>
            <a:r>
              <a:rPr lang="zh-CN" altLang="zh-CN" sz="2400" dirty="0" smtClean="0"/>
              <a:t>　　</a:t>
            </a:r>
            <a:r>
              <a:rPr lang="en-US" altLang="zh-CN" sz="2400" dirty="0" smtClean="0"/>
              <a:t>(3)</a:t>
            </a:r>
            <a:r>
              <a:rPr lang="zh-CN" altLang="zh-CN" sz="2400" dirty="0" smtClean="0"/>
              <a:t>纳入预算管理的事业单位、社会团体等组织按照核定的预算和经费报领关系收到的由财政部门或上级单位拨入的财政补助收入，准予作为不征税收入，在计算应纳税所得额时从收入总额中减除，但国务院和国务院财政、税务主管部门另有规定的除外。</a:t>
            </a:r>
            <a:endParaRPr lang="zh-CN" altLang="zh-CN" sz="2400" dirty="0" smtClean="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640677"/>
            <a:ext cx="7056784" cy="5262979"/>
          </a:xfrm>
          <a:prstGeom prst="rect">
            <a:avLst/>
          </a:prstGeom>
        </p:spPr>
        <p:txBody>
          <a:bodyPr wrap="square">
            <a:spAutoFit/>
          </a:bodyPr>
          <a:lstStyle/>
          <a:p>
            <a:r>
              <a:rPr lang="zh-CN" altLang="zh-CN" sz="2400" dirty="0"/>
              <a:t>企业取得的专项用途的财政性资金，在进行企业所得税处理时一般按照以下规定执行</a:t>
            </a:r>
            <a:r>
              <a:rPr lang="zh-CN" altLang="zh-CN" sz="2400" dirty="0" smtClean="0"/>
              <a:t>：</a:t>
            </a:r>
            <a:endParaRPr lang="zh-CN" altLang="zh-CN" sz="2400" dirty="0"/>
          </a:p>
          <a:p>
            <a:r>
              <a:rPr lang="zh-CN" altLang="zh-CN" sz="2400" dirty="0"/>
              <a:t>　　①对企业从县级以上各级人民政府取得的财政性资金，凡同时符合以下条件的，可以作为不征税收入：</a:t>
            </a:r>
            <a:endParaRPr lang="zh-CN" altLang="zh-CN" sz="2400" dirty="0"/>
          </a:p>
          <a:p>
            <a:r>
              <a:rPr lang="zh-CN" altLang="zh-CN" sz="2400" dirty="0"/>
              <a:t>　　</a:t>
            </a:r>
            <a:r>
              <a:rPr lang="en-US" altLang="zh-CN" sz="2400" dirty="0"/>
              <a:t>a.</a:t>
            </a:r>
            <a:r>
              <a:rPr lang="zh-CN" altLang="zh-CN" sz="2400" dirty="0"/>
              <a:t>企业能够提供资金拨付文件，且文件中规定该资金的专项用途</a:t>
            </a:r>
            <a:r>
              <a:rPr lang="en-US" altLang="zh-CN" sz="2400" dirty="0"/>
              <a:t>;</a:t>
            </a:r>
            <a:endParaRPr lang="zh-CN" altLang="zh-CN" sz="2400" dirty="0"/>
          </a:p>
          <a:p>
            <a:r>
              <a:rPr lang="zh-CN" altLang="zh-CN" sz="2400" dirty="0"/>
              <a:t>　　</a:t>
            </a:r>
            <a:r>
              <a:rPr lang="en-US" altLang="zh-CN" sz="2400" dirty="0"/>
              <a:t>b.</a:t>
            </a:r>
            <a:r>
              <a:rPr lang="zh-CN" altLang="zh-CN" sz="2400" dirty="0"/>
              <a:t>财政部门或其他拨付资金的政府部门对该资金有专门的资金管理办法或具体管理要求</a:t>
            </a:r>
            <a:r>
              <a:rPr lang="en-US" altLang="zh-CN" sz="2400" dirty="0"/>
              <a:t>;</a:t>
            </a:r>
            <a:endParaRPr lang="zh-CN" altLang="zh-CN" sz="2400" dirty="0"/>
          </a:p>
          <a:p>
            <a:r>
              <a:rPr lang="zh-CN" altLang="zh-CN" sz="2400" dirty="0"/>
              <a:t>　　</a:t>
            </a:r>
            <a:r>
              <a:rPr lang="en-US" altLang="zh-CN" sz="2400" dirty="0"/>
              <a:t>c.</a:t>
            </a:r>
            <a:r>
              <a:rPr lang="zh-CN" altLang="zh-CN" sz="2400" dirty="0"/>
              <a:t>企业对该资金以及以该资金发生的支出单独进行核算。</a:t>
            </a:r>
            <a:r>
              <a:rPr lang="en-US" altLang="zh-CN" sz="2400" dirty="0"/>
              <a:t>(</a:t>
            </a:r>
            <a:r>
              <a:rPr lang="zh-CN" altLang="zh-CN" sz="2400" dirty="0"/>
              <a:t>有文件，有办法，有核算</a:t>
            </a:r>
            <a:r>
              <a:rPr lang="en-US" altLang="zh-CN" sz="2400" dirty="0"/>
              <a:t>)</a:t>
            </a:r>
            <a:endParaRPr lang="zh-CN" altLang="zh-CN" sz="2400" dirty="0"/>
          </a:p>
          <a:p>
            <a:r>
              <a:rPr lang="zh-CN" altLang="zh-CN" sz="2400" dirty="0"/>
              <a:t>　　财政性资金作为不征税收入的条件</a:t>
            </a:r>
            <a:endParaRPr lang="en-US" altLang="zh-CN" sz="2400" dirty="0"/>
          </a:p>
          <a:p>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69269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585855"/>
            <a:ext cx="7056784" cy="5262979"/>
          </a:xfrm>
          <a:prstGeom prst="rect">
            <a:avLst/>
          </a:prstGeom>
        </p:spPr>
        <p:txBody>
          <a:bodyPr wrap="square">
            <a:spAutoFit/>
          </a:bodyPr>
          <a:lstStyle/>
          <a:p>
            <a:r>
              <a:rPr lang="zh-CN" altLang="zh-CN" sz="2400" dirty="0"/>
              <a:t>　　　②企业将符合条件的财政性资金作不征税收入处理后，在</a:t>
            </a:r>
            <a:r>
              <a:rPr lang="en-US" altLang="zh-CN" sz="2400" dirty="0"/>
              <a:t>5</a:t>
            </a:r>
            <a:r>
              <a:rPr lang="zh-CN" altLang="zh-CN" sz="2400" dirty="0"/>
              <a:t>年</a:t>
            </a:r>
            <a:r>
              <a:rPr lang="en-US" altLang="zh-CN" sz="2400" dirty="0"/>
              <a:t>(60</a:t>
            </a:r>
            <a:r>
              <a:rPr lang="zh-CN" altLang="zh-CN" sz="2400" dirty="0"/>
              <a:t>个月</a:t>
            </a:r>
            <a:r>
              <a:rPr lang="en-US" altLang="zh-CN" sz="2400" dirty="0"/>
              <a:t>)</a:t>
            </a:r>
            <a:r>
              <a:rPr lang="zh-CN" altLang="zh-CN" sz="2400" dirty="0"/>
              <a:t>内未发生支出且未缴回财政或其他拨付资金的政府部门的部分，应重新计入取得该资金第</a:t>
            </a:r>
            <a:r>
              <a:rPr lang="en-US" altLang="zh-CN" sz="2400" dirty="0"/>
              <a:t>6</a:t>
            </a:r>
            <a:r>
              <a:rPr lang="zh-CN" altLang="zh-CN" sz="2400" dirty="0"/>
              <a:t>年的收入总额</a:t>
            </a:r>
            <a:r>
              <a:rPr lang="en-US" altLang="zh-CN" sz="2400" dirty="0"/>
              <a:t>;</a:t>
            </a:r>
            <a:r>
              <a:rPr lang="zh-CN" altLang="zh-CN" sz="2400" dirty="0"/>
              <a:t>重新计入收入总额的财政性资金发生的支出，允许在计算应纳税所得额时扣除。</a:t>
            </a:r>
            <a:endParaRPr lang="zh-CN" altLang="zh-CN" sz="2400" dirty="0"/>
          </a:p>
          <a:p>
            <a:r>
              <a:rPr lang="en-US" altLang="zh-CN" sz="2400" dirty="0"/>
              <a:t> </a:t>
            </a:r>
            <a:endParaRPr lang="zh-CN" altLang="zh-CN" sz="2400" dirty="0"/>
          </a:p>
          <a:p>
            <a:r>
              <a:rPr lang="en-US" altLang="zh-CN" sz="2400" dirty="0"/>
              <a:t>4.</a:t>
            </a:r>
            <a:r>
              <a:rPr lang="zh-CN" altLang="zh-CN" sz="2400" dirty="0"/>
              <a:t>企业取得的不征税收入，应按照</a:t>
            </a:r>
            <a:r>
              <a:rPr lang="zh-CN" altLang="zh-CN" sz="2400" dirty="0">
                <a:hlinkClick r:id="rId3" action="ppaction://hlinkfile"/>
              </a:rPr>
              <a:t>财税</a:t>
            </a:r>
            <a:r>
              <a:rPr lang="en-US" altLang="zh-CN" sz="2400" dirty="0">
                <a:hlinkClick r:id="rId3" action="ppaction://hlinkfile"/>
              </a:rPr>
              <a:t>[2011]70</a:t>
            </a:r>
            <a:r>
              <a:rPr lang="zh-CN" altLang="zh-CN" sz="2400" dirty="0"/>
              <a:t>号文件的规定进行处理。凡未按照该文件规定进行管理的，应作为企业应税收入计入应纳税所得额。</a:t>
            </a:r>
            <a:r>
              <a:rPr lang="en-US" altLang="zh-CN" sz="2400" dirty="0"/>
              <a:t>(</a:t>
            </a:r>
            <a:r>
              <a:rPr lang="zh-CN" altLang="zh-CN" sz="2400" dirty="0"/>
              <a:t>新增</a:t>
            </a:r>
            <a:r>
              <a:rPr lang="en-US" altLang="zh-CN" sz="2400" dirty="0"/>
              <a:t>)</a:t>
            </a:r>
            <a:endParaRPr lang="zh-CN" altLang="zh-CN" sz="2400" dirty="0"/>
          </a:p>
          <a:p>
            <a:r>
              <a:rPr lang="zh-CN" altLang="zh-CN" sz="2400" dirty="0"/>
              <a:t>（三）问题：免税收入和不征税收入所用支出能否在企业所得税税前扣除</a:t>
            </a:r>
            <a:endParaRPr lang="zh-CN" altLang="zh-CN" sz="2400" dirty="0"/>
          </a:p>
          <a:p>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84135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55576" y="1423639"/>
            <a:ext cx="8064896" cy="5212080"/>
          </a:xfrm>
          <a:prstGeom prst="rect">
            <a:avLst/>
          </a:prstGeom>
        </p:spPr>
        <p:txBody>
          <a:bodyPr wrap="square">
            <a:spAutoFit/>
          </a:bodyPr>
          <a:lstStyle/>
          <a:p>
            <a:pPr lvl="0"/>
            <a:r>
              <a:rPr lang="zh-CN" altLang="zh-CN" sz="2400" b="1" dirty="0"/>
              <a:t>社会组织</a:t>
            </a:r>
            <a:r>
              <a:rPr lang="zh-CN" altLang="zh-CN" sz="2400" dirty="0"/>
              <a:t>的财务核算、财务管理以及如何规范记账</a:t>
            </a:r>
            <a:endParaRPr lang="zh-CN" altLang="zh-CN" sz="2400" dirty="0"/>
          </a:p>
          <a:p>
            <a:r>
              <a:rPr lang="en-US" altLang="zh-CN" sz="2400" dirty="0"/>
              <a:t> </a:t>
            </a:r>
            <a:endParaRPr lang="zh-CN" altLang="zh-CN" sz="2400" dirty="0"/>
          </a:p>
          <a:p>
            <a:r>
              <a:rPr lang="zh-CN" altLang="zh-CN" sz="2400" dirty="0"/>
              <a:t>对照《会计法》、《会计基础工作规范》、《</a:t>
            </a:r>
            <a:r>
              <a:rPr lang="zh-CN" altLang="zh-CN" sz="2400" dirty="0">
                <a:hlinkClick r:id="rId3" action="ppaction://hlinkfile"/>
              </a:rPr>
              <a:t>民间非营利组织会计制度</a:t>
            </a:r>
            <a:r>
              <a:rPr lang="zh-CN" altLang="zh-CN" sz="2400" dirty="0"/>
              <a:t>》、《现金管理暂行条例》、《支付结算管理办法》</a:t>
            </a:r>
            <a:endParaRPr lang="zh-CN" altLang="zh-CN" sz="2400" dirty="0"/>
          </a:p>
          <a:p>
            <a:r>
              <a:rPr lang="zh-CN" altLang="zh-CN" sz="2400" dirty="0"/>
              <a:t>重点：对承接项目要求专款专用，设置项目辅助账</a:t>
            </a:r>
            <a:endParaRPr lang="zh-CN" altLang="zh-CN" sz="2400" dirty="0"/>
          </a:p>
          <a:p>
            <a:r>
              <a:rPr lang="en-US" altLang="zh-CN" sz="2400" dirty="0"/>
              <a:t>         </a:t>
            </a:r>
            <a:r>
              <a:rPr lang="zh-CN" altLang="zh-CN" sz="2400" dirty="0"/>
              <a:t>货币资金支付手续、审批流程</a:t>
            </a:r>
            <a:endParaRPr lang="zh-CN" altLang="zh-CN" sz="2400" dirty="0"/>
          </a:p>
          <a:p>
            <a:r>
              <a:rPr lang="en-US" altLang="zh-CN" sz="2400" dirty="0"/>
              <a:t> </a:t>
            </a:r>
            <a:endParaRPr lang="zh-CN" altLang="zh-CN" sz="2400" dirty="0"/>
          </a:p>
          <a:p>
            <a:pPr lvl="0"/>
            <a:r>
              <a:rPr lang="zh-CN" altLang="zh-CN" sz="2400" b="1" dirty="0">
                <a:latin typeface="SimSun" charset="0"/>
                <a:ea typeface="SimSun" charset="0"/>
              </a:rPr>
              <a:t>※</a:t>
            </a:r>
            <a:r>
              <a:rPr lang="zh-CN" altLang="zh-CN" sz="2400" b="1" dirty="0"/>
              <a:t>会费和接受委托服务收入应入公账，不得入私人账户或账外账运作</a:t>
            </a:r>
            <a:endParaRPr lang="zh-CN" altLang="zh-CN" sz="2400" dirty="0"/>
          </a:p>
          <a:p>
            <a:pPr lvl="0"/>
            <a:r>
              <a:rPr lang="zh-CN" altLang="zh-CN" sz="2400" b="1" dirty="0">
                <a:latin typeface="SimSun" charset="0"/>
                <a:ea typeface="SimSun" charset="0"/>
              </a:rPr>
              <a:t>※</a:t>
            </a:r>
            <a:r>
              <a:rPr lang="zh-CN" altLang="zh-CN" sz="2400" b="1" dirty="0"/>
              <a:t>社会组织参加年度检查时要提供财务审计报告、</a:t>
            </a:r>
            <a:r>
              <a:rPr lang="zh-CN" altLang="zh-CN" sz="2400" b="1" dirty="0">
                <a:hlinkClick r:id="rId4" action="ppaction://hlinkfile"/>
              </a:rPr>
              <a:t>年检</a:t>
            </a:r>
            <a:r>
              <a:rPr lang="zh-CN" altLang="zh-CN" sz="2400" b="1" dirty="0"/>
              <a:t>时现有净资产不得低于国家有关行业主管部门规定的最低标准，具体以当地民政部门或行业主管部门的要求为准</a:t>
            </a:r>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548680"/>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34221" y="1184558"/>
            <a:ext cx="7848872" cy="5577840"/>
          </a:xfrm>
          <a:prstGeom prst="rect">
            <a:avLst/>
          </a:prstGeom>
        </p:spPr>
        <p:txBody>
          <a:bodyPr wrap="square">
            <a:spAutoFit/>
          </a:bodyPr>
          <a:lstStyle/>
          <a:p>
            <a:pPr lvl="0"/>
            <a:r>
              <a:rPr lang="zh-CN" altLang="zh-CN" sz="2400" b="1" dirty="0"/>
              <a:t>社会组织</a:t>
            </a:r>
            <a:r>
              <a:rPr lang="zh-CN" altLang="zh-CN" sz="2400" dirty="0"/>
              <a:t>的财务信息公开、诚信自律建设</a:t>
            </a:r>
            <a:endParaRPr lang="zh-CN" altLang="zh-CN" sz="2400" dirty="0"/>
          </a:p>
          <a:p>
            <a:r>
              <a:rPr lang="en-US" altLang="zh-CN" sz="2400" b="1" dirty="0"/>
              <a:t>1</a:t>
            </a:r>
            <a:r>
              <a:rPr lang="zh-CN" altLang="zh-CN" sz="2400" b="1" dirty="0"/>
              <a:t>、有关文件要求</a:t>
            </a:r>
            <a:endParaRPr lang="zh-CN" altLang="zh-CN" sz="2400" dirty="0"/>
          </a:p>
          <a:p>
            <a:r>
              <a:rPr lang="zh-CN" altLang="zh-CN" sz="2400" dirty="0"/>
              <a:t>   江门市人民政府关于印发江门市社会信用体系建设规划（</a:t>
            </a:r>
            <a:r>
              <a:rPr lang="en-US" altLang="zh-CN" sz="2400" dirty="0"/>
              <a:t>2014-2020</a:t>
            </a:r>
            <a:r>
              <a:rPr lang="zh-CN" altLang="zh-CN" sz="2400" dirty="0"/>
              <a:t>年）的通知</a:t>
            </a:r>
            <a:r>
              <a:rPr lang="zh-CN" altLang="zh-CN" sz="2400" dirty="0">
                <a:hlinkClick r:id="rId3" action="ppaction://hlinkfile"/>
              </a:rPr>
              <a:t>江府〔</a:t>
            </a:r>
            <a:r>
              <a:rPr lang="en-US" altLang="zh-CN" sz="2400" dirty="0">
                <a:hlinkClick r:id="rId3" action="ppaction://hlinkfile"/>
              </a:rPr>
              <a:t>2015</a:t>
            </a:r>
            <a:r>
              <a:rPr lang="zh-CN" altLang="zh-CN" sz="2400" dirty="0">
                <a:hlinkClick r:id="rId3" action="ppaction://hlinkfile"/>
              </a:rPr>
              <a:t>〕</a:t>
            </a:r>
            <a:r>
              <a:rPr lang="en-US" altLang="zh-CN" sz="2400" dirty="0">
                <a:hlinkClick r:id="rId3" action="ppaction://hlinkfile"/>
              </a:rPr>
              <a:t>4</a:t>
            </a:r>
            <a:r>
              <a:rPr lang="zh-CN" altLang="zh-CN" sz="2400" dirty="0">
                <a:hlinkClick r:id="rId3" action="ppaction://hlinkfile"/>
              </a:rPr>
              <a:t>号</a:t>
            </a:r>
            <a:r>
              <a:rPr lang="en-US" altLang="zh-CN" sz="2400" dirty="0">
                <a:hlinkClick r:id="rId3" action="ppaction://hlinkfile"/>
              </a:rPr>
              <a:t>-</a:t>
            </a:r>
            <a:r>
              <a:rPr lang="en-US" altLang="zh-CN" sz="2400" dirty="0"/>
              <a:t>-</a:t>
            </a:r>
            <a:r>
              <a:rPr lang="zh-CN" altLang="zh-CN" sz="2400" dirty="0"/>
              <a:t>引导社会组织诚信自律。加强社会组织内部信用管理建设</a:t>
            </a:r>
            <a:endParaRPr lang="zh-CN" altLang="zh-CN" sz="2400" dirty="0"/>
          </a:p>
          <a:p>
            <a:r>
              <a:rPr lang="en-US" altLang="zh-CN" sz="2400" b="1" dirty="0"/>
              <a:t>2</a:t>
            </a:r>
            <a:r>
              <a:rPr lang="zh-CN" altLang="zh-CN" sz="2400" b="1" dirty="0"/>
              <a:t>、关系</a:t>
            </a:r>
            <a:endParaRPr lang="zh-CN" altLang="zh-CN" sz="2400" dirty="0"/>
          </a:p>
          <a:p>
            <a:r>
              <a:rPr lang="zh-CN" altLang="zh-CN" sz="2400" b="1" dirty="0"/>
              <a:t>   社会组织信息公开（包括财务信息、活动情况）与诚信自律的关系</a:t>
            </a:r>
            <a:endParaRPr lang="zh-CN" altLang="zh-CN" sz="2400" dirty="0"/>
          </a:p>
          <a:p>
            <a:r>
              <a:rPr lang="en-US" altLang="zh-CN" sz="2400" b="1" dirty="0"/>
              <a:t>3</a:t>
            </a:r>
            <a:r>
              <a:rPr lang="zh-CN" altLang="zh-CN" sz="2400" b="1" dirty="0"/>
              <a:t>、如何公开</a:t>
            </a:r>
            <a:endParaRPr lang="zh-CN" altLang="zh-CN" sz="2400" dirty="0"/>
          </a:p>
          <a:p>
            <a:r>
              <a:rPr lang="zh-CN" altLang="zh-CN" sz="2400" dirty="0"/>
              <a:t>   夯实内部财务信息公开的制度基础，提高财务信息公开的主动性、透明性、规范性，按照行政事业单位内部财务信息公开工作的要求</a:t>
            </a:r>
            <a:r>
              <a:rPr lang="en-US" altLang="zh-CN" sz="2400" dirty="0"/>
              <a:t>,   </a:t>
            </a:r>
            <a:r>
              <a:rPr lang="zh-CN" altLang="zh-CN" sz="2400" dirty="0"/>
              <a:t>对单位内部财务公开的具体内容进行了规范和明确。公开内容包括单位年度预算及“三公经费”、预算信息、单位基本经费、项目经费执行进度</a:t>
            </a:r>
            <a:r>
              <a:rPr lang="zh-CN" altLang="zh-CN" sz="2400" dirty="0" smtClean="0"/>
              <a:t>、</a:t>
            </a:r>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476672"/>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6792" y="3718169"/>
            <a:ext cx="11953328"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 y="6310169"/>
            <a:ext cx="9144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99592" y="1640677"/>
            <a:ext cx="7416824" cy="4524315"/>
          </a:xfrm>
          <a:prstGeom prst="rect">
            <a:avLst/>
          </a:prstGeom>
        </p:spPr>
        <p:txBody>
          <a:bodyPr wrap="square">
            <a:spAutoFit/>
          </a:bodyPr>
          <a:lstStyle/>
          <a:p>
            <a:r>
              <a:rPr lang="zh-CN" altLang="zh-CN" sz="2400" dirty="0"/>
              <a:t>工会经费、离退休人员公用经费使用情况、以及财政、审计、上级主管部门出具的审计监督评价报告及整改情况等</a:t>
            </a:r>
            <a:r>
              <a:rPr lang="zh-CN" altLang="zh-CN" sz="2400" dirty="0" smtClean="0"/>
              <a:t>。</a:t>
            </a:r>
            <a:endParaRPr lang="en-US" altLang="zh-CN" sz="2400" dirty="0" smtClean="0"/>
          </a:p>
          <a:p>
            <a:r>
              <a:rPr lang="zh-CN" altLang="zh-CN" sz="2400" b="1" dirty="0"/>
              <a:t>五、社会组织如何运用好营改增的政策</a:t>
            </a:r>
            <a:r>
              <a:rPr lang="en-US" altLang="zh-CN" sz="2400" b="1" dirty="0"/>
              <a:t>  </a:t>
            </a:r>
            <a:endParaRPr lang="zh-CN" altLang="zh-CN" sz="2400" dirty="0"/>
          </a:p>
          <a:p>
            <a:r>
              <a:rPr lang="en-US" altLang="zh-CN" sz="2400" b="1" dirty="0"/>
              <a:t> </a:t>
            </a:r>
            <a:endParaRPr lang="zh-CN" altLang="zh-CN" sz="2400" dirty="0"/>
          </a:p>
          <a:p>
            <a:r>
              <a:rPr lang="en-US" altLang="zh-CN" sz="2400" b="1" dirty="0" smtClean="0"/>
              <a:t>         </a:t>
            </a:r>
            <a:r>
              <a:rPr lang="zh-CN" altLang="zh-CN" sz="2400" b="1" dirty="0" smtClean="0"/>
              <a:t>利用</a:t>
            </a:r>
            <a:r>
              <a:rPr lang="zh-CN" altLang="zh-CN" sz="2400" b="1" dirty="0"/>
              <a:t>好现行的税收优惠</a:t>
            </a:r>
            <a:endParaRPr lang="zh-CN" altLang="zh-CN" sz="2400" dirty="0"/>
          </a:p>
          <a:p>
            <a:r>
              <a:rPr lang="en-US" altLang="zh-CN" sz="2400" b="1" dirty="0"/>
              <a:t> </a:t>
            </a:r>
            <a:endParaRPr lang="zh-CN" altLang="zh-CN" sz="2400" dirty="0"/>
          </a:p>
          <a:p>
            <a:r>
              <a:rPr lang="zh-CN" altLang="zh-CN" sz="2400" b="1" dirty="0"/>
              <a:t>六、增值税的纳税申报</a:t>
            </a:r>
            <a:endParaRPr lang="zh-CN" altLang="zh-CN" sz="2400" dirty="0"/>
          </a:p>
          <a:p>
            <a:r>
              <a:rPr lang="en-US" altLang="zh-CN" sz="2400" b="1" dirty="0"/>
              <a:t> </a:t>
            </a:r>
            <a:endParaRPr lang="zh-CN" altLang="zh-CN" sz="2400" dirty="0"/>
          </a:p>
          <a:p>
            <a:endParaRPr lang="zh-CN" altLang="zh-CN" sz="2400" dirty="0"/>
          </a:p>
          <a:p>
            <a:r>
              <a:rPr lang="zh-CN" altLang="zh-CN" sz="2400" b="1" dirty="0"/>
              <a:t>七、交流</a:t>
            </a:r>
            <a:endParaRPr lang="zh-CN" altLang="zh-CN" sz="2400" dirty="0"/>
          </a:p>
          <a:p>
            <a:endParaRPr lang="zh-CN" altLang="zh-CN" sz="2400" dirty="0"/>
          </a:p>
        </p:txBody>
      </p:sp>
      <p:sp>
        <p:nvSpPr>
          <p:cNvPr id="4" name="TextBox 3"/>
          <p:cNvSpPr txBox="1"/>
          <p:nvPr/>
        </p:nvSpPr>
        <p:spPr>
          <a:xfrm>
            <a:off x="6408291" y="6347880"/>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6" name="TextBox 5"/>
          <p:cNvSpPr txBox="1"/>
          <p:nvPr/>
        </p:nvSpPr>
        <p:spPr>
          <a:xfrm>
            <a:off x="2259411" y="692696"/>
            <a:ext cx="4608512" cy="707886"/>
          </a:xfrm>
          <a:prstGeom prst="rect">
            <a:avLst/>
          </a:prstGeom>
          <a:noFill/>
        </p:spPr>
        <p:txBody>
          <a:bodyPr wrap="square" rtlCol="0">
            <a:spAutoFit/>
          </a:bodyPr>
          <a:lstStyle/>
          <a:p>
            <a:pPr algn="ctr"/>
            <a:r>
              <a:rPr lang="zh-CN" altLang="en-US" sz="4000" b="1" dirty="0" smtClean="0">
                <a:solidFill>
                  <a:srgbClr val="FF0000"/>
                </a:solidFill>
              </a:rPr>
              <a:t>知识解读</a:t>
            </a:r>
            <a:endParaRPr lang="zh-CN" altLang="en-US" sz="4000" b="1"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23232"/>
            <a:ext cx="9144001" cy="356535"/>
          </a:xfrm>
          <a:prstGeom prst="rect">
            <a:avLst/>
          </a:prstGeom>
        </p:spPr>
      </p:pic>
      <p:sp>
        <p:nvSpPr>
          <p:cNvPr id="3" name="TextBox 2"/>
          <p:cNvSpPr txBox="1"/>
          <p:nvPr/>
        </p:nvSpPr>
        <p:spPr>
          <a:xfrm>
            <a:off x="1657985" y="1341755"/>
            <a:ext cx="6644005" cy="3505200"/>
          </a:xfrm>
          <a:prstGeom prst="rect">
            <a:avLst/>
          </a:prstGeom>
          <a:noFill/>
        </p:spPr>
        <p:txBody>
          <a:bodyPr wrap="square" rtlCol="0">
            <a:spAutoFit/>
          </a:bodyPr>
          <a:lstStyle/>
          <a:p>
            <a:r>
              <a:rPr lang="zh-CN" altLang="en-US" sz="2800" b="1" dirty="0" smtClean="0">
                <a:solidFill>
                  <a:srgbClr val="FF0000"/>
                </a:solidFill>
                <a:uFillTx/>
              </a:rPr>
              <a:t>江门市恒生税务师事务所有限公司</a:t>
            </a:r>
            <a:endParaRPr lang="zh-CN" altLang="en-US" sz="2800" b="1" dirty="0" smtClean="0">
              <a:solidFill>
                <a:srgbClr val="FF0000"/>
              </a:solidFill>
              <a:uFillTx/>
            </a:endParaRPr>
          </a:p>
          <a:p>
            <a:endParaRPr lang="zh-CN" altLang="en-US" sz="2800" b="1" dirty="0" smtClean="0">
              <a:solidFill>
                <a:srgbClr val="FF0000"/>
              </a:solidFill>
              <a:uFillTx/>
              <a:sym typeface="+mn-ea"/>
            </a:endParaRPr>
          </a:p>
          <a:p>
            <a:r>
              <a:rPr lang="zh-CN" altLang="en-US" sz="2800" b="1" dirty="0" smtClean="0">
                <a:solidFill>
                  <a:srgbClr val="FF0000"/>
                </a:solidFill>
                <a:uFillTx/>
                <a:sym typeface="+mn-ea"/>
              </a:rPr>
              <a:t>江门市恒生会计师事务所有限公司</a:t>
            </a:r>
            <a:endParaRPr lang="zh-CN" altLang="en-US" sz="2800" b="1" dirty="0" smtClean="0">
              <a:solidFill>
                <a:srgbClr val="FF0000"/>
              </a:solidFill>
              <a:uFillTx/>
              <a:sym typeface="+mn-ea"/>
            </a:endParaRPr>
          </a:p>
          <a:p>
            <a:endParaRPr lang="zh-CN" altLang="en-US" sz="2800" b="1" dirty="0" smtClean="0">
              <a:solidFill>
                <a:srgbClr val="FF0000"/>
              </a:solidFill>
              <a:uFillTx/>
            </a:endParaRPr>
          </a:p>
          <a:p>
            <a:r>
              <a:rPr lang="zh-CN" altLang="en-US" sz="2800" b="1" dirty="0" smtClean="0">
                <a:solidFill>
                  <a:srgbClr val="FF0000"/>
                </a:solidFill>
                <a:uFillTx/>
              </a:rPr>
              <a:t>               孙竞学</a:t>
            </a:r>
            <a:endParaRPr lang="zh-CN" altLang="en-US" sz="2800" b="1" dirty="0" smtClean="0">
              <a:solidFill>
                <a:srgbClr val="FF0000"/>
              </a:solidFill>
              <a:uFillTx/>
            </a:endParaRPr>
          </a:p>
          <a:p>
            <a:r>
              <a:rPr lang="zh-CN" altLang="en-US" sz="2800" b="1" dirty="0" smtClean="0">
                <a:solidFill>
                  <a:srgbClr val="FF0000"/>
                </a:solidFill>
                <a:uFillTx/>
              </a:rPr>
              <a:t>            </a:t>
            </a:r>
            <a:r>
              <a:rPr lang="en-US" altLang="zh-CN" sz="2800" b="1" dirty="0" smtClean="0">
                <a:solidFill>
                  <a:srgbClr val="FF0000"/>
                </a:solidFill>
                <a:uFillTx/>
              </a:rPr>
              <a:t>13664923208</a:t>
            </a:r>
            <a:endParaRPr lang="en-US" altLang="zh-CN" sz="2800" b="1" dirty="0" smtClean="0">
              <a:solidFill>
                <a:srgbClr val="FF0000"/>
              </a:solidFill>
              <a:uFillTx/>
            </a:endParaRPr>
          </a:p>
          <a:p>
            <a:r>
              <a:rPr lang="zh-CN" altLang="en-US" sz="2800" b="1" dirty="0" smtClean="0">
                <a:solidFill>
                  <a:srgbClr val="FF0000"/>
                </a:solidFill>
                <a:uFillTx/>
              </a:rPr>
              <a:t>           以上内容仅供参考</a:t>
            </a:r>
            <a:endParaRPr lang="zh-CN" altLang="en-US" sz="2800" b="1" dirty="0" smtClean="0">
              <a:solidFill>
                <a:srgbClr val="FF0000"/>
              </a:solidFill>
              <a:uFillTx/>
            </a:endParaRPr>
          </a:p>
          <a:p>
            <a:r>
              <a:rPr lang="zh-CN" altLang="en-US" sz="2800" b="1" dirty="0" smtClean="0">
                <a:solidFill>
                  <a:srgbClr val="FF0000"/>
                </a:solidFill>
                <a:uFillTx/>
              </a:rPr>
              <a:t>谢谢大家！</a:t>
            </a:r>
            <a:endParaRPr lang="zh-CN" altLang="en-US" sz="2800" b="1" dirty="0" smtClean="0">
              <a:solidFill>
                <a:srgbClr val="FF0000"/>
              </a:solidFill>
              <a:uFillTx/>
            </a:endParaRPr>
          </a:p>
        </p:txBody>
      </p:sp>
      <p:sp>
        <p:nvSpPr>
          <p:cNvPr id="5" name="TextBox 4"/>
          <p:cNvSpPr txBox="1"/>
          <p:nvPr/>
        </p:nvSpPr>
        <p:spPr>
          <a:xfrm>
            <a:off x="6408291" y="6341450"/>
            <a:ext cx="2735709" cy="261610"/>
          </a:xfrm>
          <a:prstGeom prst="rect">
            <a:avLst/>
          </a:prstGeom>
          <a:noFill/>
        </p:spPr>
        <p:txBody>
          <a:bodyPr wrap="square" rtlCol="0">
            <a:spAutoFit/>
          </a:bodyPr>
          <a:lstStyle/>
          <a:p>
            <a:r>
              <a:rPr lang="zh-CN" altLang="en-US" sz="1100" dirty="0" smtClean="0">
                <a:solidFill>
                  <a:prstClr val="white"/>
                </a:solidFill>
              </a:rPr>
              <a:t>为客户提供全方位的专业财税服务</a:t>
            </a:r>
            <a:endParaRPr lang="zh-CN" altLang="en-US" sz="1100"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79746" y="246088"/>
            <a:ext cx="2030504" cy="864096"/>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恒生组合机构简介</a:t>
            </a:r>
            <a:endParaRPr lang="zh-CN" altLang="en-US" sz="2800" b="1" dirty="0">
              <a:solidFill>
                <a:schemeClr val="bg1"/>
              </a:solidFill>
              <a:latin typeface="黑体" pitchFamily="2" charset="-122"/>
              <a:ea typeface="黑体" pitchFamily="2" charset="-122"/>
            </a:endParaRPr>
          </a:p>
        </p:txBody>
      </p:sp>
      <p:sp>
        <p:nvSpPr>
          <p:cNvPr id="4" name="矩形 3"/>
          <p:cNvSpPr/>
          <p:nvPr/>
        </p:nvSpPr>
        <p:spPr>
          <a:xfrm>
            <a:off x="710837" y="1210048"/>
            <a:ext cx="7997501" cy="707886"/>
          </a:xfrm>
          <a:prstGeom prst="rect">
            <a:avLst/>
          </a:prstGeom>
        </p:spPr>
        <p:txBody>
          <a:bodyPr wrap="square">
            <a:spAutoFit/>
          </a:bodyPr>
          <a:lstStyle/>
          <a:p>
            <a:r>
              <a:rPr lang="zh-CN" altLang="en-US" sz="2000" b="1" dirty="0" smtClean="0">
                <a:solidFill>
                  <a:srgbClr val="FF0000"/>
                </a:solidFill>
                <a:latin typeface="黑体" pitchFamily="2" charset="-122"/>
                <a:ea typeface="黑体" pitchFamily="2" charset="-122"/>
              </a:rPr>
              <a:t>恒生税务师事务所</a:t>
            </a:r>
            <a:r>
              <a:rPr lang="zh-CN" altLang="en-US" sz="1600" b="1" dirty="0" smtClean="0">
                <a:solidFill>
                  <a:srgbClr val="FF0000"/>
                </a:solidFill>
                <a:latin typeface="黑体" pitchFamily="2" charset="-122"/>
                <a:ea typeface="黑体" pitchFamily="2" charset="-122"/>
              </a:rPr>
              <a:t>（中国</a:t>
            </a:r>
            <a:r>
              <a:rPr lang="en-US" altLang="zh-CN" sz="1600" b="1" dirty="0" smtClean="0">
                <a:solidFill>
                  <a:srgbClr val="FF0000"/>
                </a:solidFill>
                <a:latin typeface="黑体" pitchFamily="2" charset="-122"/>
                <a:ea typeface="黑体" pitchFamily="2" charset="-122"/>
              </a:rPr>
              <a:t>AAA</a:t>
            </a:r>
            <a:r>
              <a:rPr lang="zh-CN" altLang="en-US" sz="1600" b="1" dirty="0" smtClean="0">
                <a:solidFill>
                  <a:srgbClr val="FF0000"/>
                </a:solidFill>
                <a:latin typeface="黑体" pitchFamily="2" charset="-122"/>
                <a:ea typeface="黑体" pitchFamily="2" charset="-122"/>
              </a:rPr>
              <a:t>税务所</a:t>
            </a:r>
            <a:r>
              <a:rPr lang="zh-CN" altLang="en-US" sz="1600" b="1" dirty="0">
                <a:solidFill>
                  <a:srgbClr val="FF0000"/>
                </a:solidFill>
                <a:latin typeface="黑体" pitchFamily="2" charset="-122"/>
                <a:ea typeface="黑体" pitchFamily="2" charset="-122"/>
              </a:rPr>
              <a:t>）</a:t>
            </a:r>
            <a:r>
              <a:rPr lang="zh-CN" altLang="en-US" sz="1600" b="1" dirty="0" smtClean="0">
                <a:solidFill>
                  <a:srgbClr val="FF0000"/>
                </a:solidFill>
                <a:latin typeface="黑体" pitchFamily="2" charset="-122"/>
                <a:ea typeface="黑体" pitchFamily="2" charset="-122"/>
              </a:rPr>
              <a:t>  </a:t>
            </a:r>
            <a:r>
              <a:rPr lang="zh-CN" altLang="en-US" sz="2000" b="1" dirty="0" smtClean="0">
                <a:solidFill>
                  <a:srgbClr val="FF0000"/>
                </a:solidFill>
                <a:latin typeface="黑体" pitchFamily="2" charset="-122"/>
                <a:ea typeface="黑体" pitchFamily="2" charset="-122"/>
              </a:rPr>
              <a:t>恒生会计师事务所</a:t>
            </a:r>
            <a:r>
              <a:rPr lang="zh-CN" altLang="en-US" sz="1400" b="1" dirty="0" smtClean="0">
                <a:solidFill>
                  <a:srgbClr val="FF0000"/>
                </a:solidFill>
                <a:latin typeface="黑体" pitchFamily="2" charset="-122"/>
                <a:ea typeface="黑体" pitchFamily="2" charset="-122"/>
              </a:rPr>
              <a:t>（</a:t>
            </a:r>
            <a:r>
              <a:rPr lang="zh-CN" altLang="zh-CN" sz="1400" b="1" dirty="0" smtClean="0">
                <a:solidFill>
                  <a:srgbClr val="FF0000"/>
                </a:solidFill>
                <a:latin typeface="黑体" pitchFamily="2" charset="-122"/>
                <a:ea typeface="黑体" pitchFamily="2" charset="-122"/>
              </a:rPr>
              <a:t>广东省百强</a:t>
            </a:r>
            <a:r>
              <a:rPr lang="zh-CN" altLang="en-US" sz="1400" b="1" dirty="0" smtClean="0">
                <a:solidFill>
                  <a:srgbClr val="FF0000"/>
                </a:solidFill>
                <a:latin typeface="黑体" pitchFamily="2" charset="-122"/>
                <a:ea typeface="黑体" pitchFamily="2" charset="-122"/>
              </a:rPr>
              <a:t>会计所）</a:t>
            </a:r>
            <a:endParaRPr lang="en-US" altLang="zh-CN" sz="1400" b="1" dirty="0" smtClean="0">
              <a:solidFill>
                <a:srgbClr val="FF0000"/>
              </a:solidFill>
              <a:latin typeface="黑体" pitchFamily="2" charset="-122"/>
              <a:ea typeface="黑体" pitchFamily="2" charset="-122"/>
            </a:endParaRPr>
          </a:p>
          <a:p>
            <a:r>
              <a:rPr lang="zh-CN" altLang="en-US" sz="2000" b="1" dirty="0">
                <a:solidFill>
                  <a:srgbClr val="FF0000"/>
                </a:solidFill>
                <a:latin typeface="黑体" pitchFamily="2" charset="-122"/>
                <a:ea typeface="黑体" pitchFamily="2" charset="-122"/>
              </a:rPr>
              <a:t>恒生会计代理记帐公司</a:t>
            </a:r>
            <a:endParaRPr lang="zh-CN" altLang="en-US" sz="2000" b="1" dirty="0">
              <a:solidFill>
                <a:srgbClr val="FF0000"/>
              </a:solidFill>
              <a:latin typeface="黑体" pitchFamily="2" charset="-122"/>
              <a:ea typeface="黑体" pitchFamily="2" charset="-122"/>
            </a:endParaRPr>
          </a:p>
        </p:txBody>
      </p:sp>
      <p:sp>
        <p:nvSpPr>
          <p:cNvPr id="5" name="Text Box 18"/>
          <p:cNvSpPr txBox="1">
            <a:spLocks noChangeArrowheads="1"/>
          </p:cNvSpPr>
          <p:nvPr/>
        </p:nvSpPr>
        <p:spPr bwMode="auto">
          <a:xfrm>
            <a:off x="430593" y="1885197"/>
            <a:ext cx="82502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eaLnBrk="1" hangingPunct="1">
              <a:spcBef>
                <a:spcPct val="50000"/>
              </a:spcBef>
              <a:buClr>
                <a:srgbClr val="CC3300"/>
              </a:buClr>
              <a:buFont typeface="Wingdings" pitchFamily="2" charset="2"/>
              <a:buBlip>
                <a:blip r:embed="rId1"/>
              </a:buBlip>
            </a:pPr>
            <a:r>
              <a:rPr lang="zh-CN" altLang="en-US" sz="1400" dirty="0" smtClean="0">
                <a:solidFill>
                  <a:schemeClr val="tx1"/>
                </a:solidFill>
                <a:latin typeface="黑体" pitchFamily="2" charset="-122"/>
                <a:ea typeface="黑体" pitchFamily="2" charset="-122"/>
              </a:rPr>
              <a:t>机构多元化经营，是一家专业性强、资质全面、技术力量过硬的综合性的专业财税服务机构。合置办公，实现人力资源、场地资源和信息资源的配置。</a:t>
            </a:r>
            <a:endParaRPr lang="en-US" altLang="zh-CN" sz="1400" dirty="0" smtClean="0">
              <a:solidFill>
                <a:schemeClr val="tx1"/>
              </a:solidFill>
              <a:latin typeface="黑体" pitchFamily="2" charset="-122"/>
              <a:ea typeface="黑体" pitchFamily="2" charset="-122"/>
            </a:endParaRPr>
          </a:p>
          <a:p>
            <a:pPr eaLnBrk="1" hangingPunct="1">
              <a:spcBef>
                <a:spcPct val="50000"/>
              </a:spcBef>
              <a:buClr>
                <a:srgbClr val="CC3300"/>
              </a:buClr>
              <a:buBlip>
                <a:blip r:embed="rId1"/>
              </a:buBlip>
            </a:pPr>
            <a:r>
              <a:rPr lang="zh-CN" altLang="zh-CN" sz="1400" dirty="0">
                <a:solidFill>
                  <a:schemeClr val="tx1"/>
                </a:solidFill>
                <a:latin typeface="黑体" pitchFamily="2" charset="-122"/>
                <a:ea typeface="黑体" pitchFamily="2" charset="-122"/>
              </a:rPr>
              <a:t>目前为数千家企业提供财税专业服务，其中包括对上市公司及知名企业的会计审计、涉税审计，受聘担任几十家企业财税顾问工作，为数百家企业提供代理记账服务，同时成功为企业提供破产清算、财税筹划、税务顾问、同期资料准备、税务复核等高端服务，业务区域遍及整个江门地区，客户领域涉及政府部门、金融、能源、交通运输、机械、建筑、房地产、电子、生物工程、化工、家电、商业、纺织、旅游、食品等各行业。</a:t>
            </a:r>
            <a:endParaRPr lang="en-US" altLang="zh-CN" sz="1400" dirty="0">
              <a:solidFill>
                <a:schemeClr val="tx1"/>
              </a:solidFill>
              <a:latin typeface="黑体" pitchFamily="2" charset="-122"/>
              <a:ea typeface="黑体" pitchFamily="2" charset="-122"/>
            </a:endParaRPr>
          </a:p>
          <a:p>
            <a:pPr eaLnBrk="1" hangingPunct="1">
              <a:spcBef>
                <a:spcPct val="50000"/>
              </a:spcBef>
              <a:buClr>
                <a:srgbClr val="CC3300"/>
              </a:buClr>
              <a:buFont typeface="Wingdings" pitchFamily="2" charset="2"/>
              <a:buBlip>
                <a:blip r:embed="rId1"/>
              </a:buBlip>
            </a:pPr>
            <a:r>
              <a:rPr lang="zh-CN" altLang="en-US" sz="1400" dirty="0">
                <a:solidFill>
                  <a:schemeClr val="tx1"/>
                </a:solidFill>
                <a:latin typeface="黑体" pitchFamily="2" charset="-122"/>
                <a:ea typeface="黑体" pitchFamily="2" charset="-122"/>
              </a:rPr>
              <a:t>于</a:t>
            </a:r>
            <a:r>
              <a:rPr lang="zh-CN" altLang="en-US" sz="1400" dirty="0" smtClean="0">
                <a:solidFill>
                  <a:schemeClr val="tx1"/>
                </a:solidFill>
                <a:latin typeface="黑体" pitchFamily="2" charset="-122"/>
                <a:ea typeface="黑体" pitchFamily="2" charset="-122"/>
              </a:rPr>
              <a:t>新</a:t>
            </a:r>
            <a:r>
              <a:rPr lang="zh-CN" altLang="en-US" sz="1400" dirty="0">
                <a:solidFill>
                  <a:schemeClr val="tx1"/>
                </a:solidFill>
                <a:latin typeface="黑体" pitchFamily="2" charset="-122"/>
                <a:ea typeface="黑体" pitchFamily="2" charset="-122"/>
              </a:rPr>
              <a:t>会、会城镇府、崖门镇府、江门市行政总汇、新会区行政总汇、江门五邑</a:t>
            </a:r>
            <a:r>
              <a:rPr lang="zh-CN" altLang="en-US" sz="1400" dirty="0" smtClean="0">
                <a:solidFill>
                  <a:schemeClr val="tx1"/>
                </a:solidFill>
                <a:latin typeface="黑体" pitchFamily="2" charset="-122"/>
                <a:ea typeface="黑体" pitchFamily="2" charset="-122"/>
              </a:rPr>
              <a:t>大学</a:t>
            </a:r>
            <a:r>
              <a:rPr lang="zh-CN" altLang="en-US" sz="1400" dirty="0">
                <a:solidFill>
                  <a:schemeClr val="tx1"/>
                </a:solidFill>
                <a:latin typeface="黑体" pitchFamily="2" charset="-122"/>
                <a:ea typeface="黑体" pitchFamily="2" charset="-122"/>
              </a:rPr>
              <a:t>南门</a:t>
            </a:r>
            <a:r>
              <a:rPr lang="zh-CN" altLang="en-US" sz="1400" dirty="0" smtClean="0">
                <a:solidFill>
                  <a:schemeClr val="tx1"/>
                </a:solidFill>
                <a:latin typeface="黑体" pitchFamily="2" charset="-122"/>
                <a:ea typeface="黑体" pitchFamily="2" charset="-122"/>
              </a:rPr>
              <a:t>、</a:t>
            </a:r>
            <a:r>
              <a:rPr lang="zh-CN" altLang="en-US" sz="1400" dirty="0">
                <a:solidFill>
                  <a:schemeClr val="tx1"/>
                </a:solidFill>
                <a:latin typeface="黑体" pitchFamily="2" charset="-122"/>
                <a:ea typeface="黑体" pitchFamily="2" charset="-122"/>
              </a:rPr>
              <a:t>中小企业服务</a:t>
            </a:r>
            <a:r>
              <a:rPr lang="zh-CN" altLang="en-US" sz="1400" dirty="0" smtClean="0">
                <a:solidFill>
                  <a:schemeClr val="tx1"/>
                </a:solidFill>
                <a:latin typeface="黑体" pitchFamily="2" charset="-122"/>
                <a:ea typeface="黑体" pitchFamily="2" charset="-122"/>
              </a:rPr>
              <a:t>大厅</a:t>
            </a:r>
            <a:r>
              <a:rPr lang="zh-CN" altLang="en-US" sz="1400" dirty="0">
                <a:solidFill>
                  <a:schemeClr val="tx1"/>
                </a:solidFill>
                <a:latin typeface="黑体" pitchFamily="2" charset="-122"/>
                <a:ea typeface="黑体" pitchFamily="2" charset="-122"/>
              </a:rPr>
              <a:t>、</a:t>
            </a:r>
            <a:r>
              <a:rPr lang="zh-CN" altLang="en-US" sz="1400" dirty="0" smtClean="0">
                <a:solidFill>
                  <a:schemeClr val="tx1"/>
                </a:solidFill>
                <a:latin typeface="黑体" pitchFamily="2" charset="-122"/>
                <a:ea typeface="黑体" pitchFamily="2" charset="-122"/>
              </a:rPr>
              <a:t>南门设立办事处。</a:t>
            </a:r>
            <a:endParaRPr lang="en-US" altLang="zh-CN" sz="1400" dirty="0">
              <a:solidFill>
                <a:schemeClr val="tx1"/>
              </a:solidFill>
              <a:latin typeface="黑体" pitchFamily="2" charset="-122"/>
              <a:ea typeface="黑体" pitchFamily="2"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4221088"/>
            <a:ext cx="3011560" cy="1978916"/>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3232"/>
            <a:ext cx="9144001" cy="356535"/>
          </a:xfrm>
          <a:prstGeom prst="rect">
            <a:avLst/>
          </a:prstGeom>
        </p:spPr>
      </p:pic>
      <p:sp>
        <p:nvSpPr>
          <p:cNvPr id="11" name="TextBox 10"/>
          <p:cNvSpPr txBox="1"/>
          <p:nvPr/>
        </p:nvSpPr>
        <p:spPr>
          <a:xfrm>
            <a:off x="6408291" y="6355677"/>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932" y="4157637"/>
            <a:ext cx="2480718" cy="2105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79746" y="260648"/>
            <a:ext cx="2030504" cy="864096"/>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组合机构</a:t>
            </a:r>
            <a:endParaRPr lang="en-US" altLang="zh-CN" sz="2800" b="1" dirty="0" smtClean="0">
              <a:solidFill>
                <a:schemeClr val="bg1"/>
              </a:solidFill>
              <a:latin typeface="黑体" pitchFamily="2" charset="-122"/>
              <a:ea typeface="黑体" pitchFamily="2" charset="-122"/>
            </a:endParaRPr>
          </a:p>
          <a:p>
            <a:pPr algn="ctr" eaLnBrk="1" hangingPunct="1"/>
            <a:r>
              <a:rPr lang="zh-CN" altLang="en-US" sz="2800" b="1" dirty="0" smtClean="0">
                <a:solidFill>
                  <a:schemeClr val="bg1"/>
                </a:solidFill>
                <a:latin typeface="黑体" pitchFamily="2" charset="-122"/>
                <a:ea typeface="黑体" pitchFamily="2" charset="-122"/>
              </a:rPr>
              <a:t>发展里程</a:t>
            </a:r>
            <a:endParaRPr lang="zh-CN" altLang="en-US" sz="2800" b="1" dirty="0">
              <a:solidFill>
                <a:schemeClr val="bg1"/>
              </a:solidFill>
              <a:latin typeface="黑体" pitchFamily="2" charset="-122"/>
              <a:ea typeface="黑体" pitchFamily="2" charset="-122"/>
            </a:endParaRPr>
          </a:p>
        </p:txBody>
      </p:sp>
      <p:pic>
        <p:nvPicPr>
          <p:cNvPr id="5" name="Picture 75" descr="0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564" y="1637034"/>
            <a:ext cx="14970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5" descr="0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0564" y="2385179"/>
            <a:ext cx="14970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5" descr="0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6916" y="3105867"/>
            <a:ext cx="14970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5" descr="0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6916" y="3866210"/>
            <a:ext cx="14970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5" descr="0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6916" y="5320800"/>
            <a:ext cx="14970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9" descr="灰边块5"/>
          <p:cNvPicPr>
            <a:picLocks noChangeAspect="1" noChangeArrowheads="1"/>
          </p:cNvPicPr>
          <p:nvPr/>
        </p:nvPicPr>
        <p:blipFill>
          <a:blip r:embed="rId2"/>
          <a:srcRect/>
          <a:stretch>
            <a:fillRect/>
          </a:stretch>
        </p:blipFill>
        <p:spPr bwMode="auto">
          <a:xfrm>
            <a:off x="3963640" y="1667196"/>
            <a:ext cx="4699000" cy="557213"/>
          </a:xfrm>
          <a:prstGeom prst="rect">
            <a:avLst/>
          </a:prstGeom>
          <a:noFill/>
          <a:effectLst>
            <a:outerShdw dist="35921" dir="2700000" algn="ctr" rotWithShape="0">
              <a:srgbClr val="808080"/>
            </a:outerShdw>
          </a:effectLst>
        </p:spPr>
      </p:pic>
      <p:pic>
        <p:nvPicPr>
          <p:cNvPr id="13" name="Picture 49" descr="灰边块5"/>
          <p:cNvPicPr>
            <a:picLocks noChangeAspect="1" noChangeArrowheads="1"/>
          </p:cNvPicPr>
          <p:nvPr/>
        </p:nvPicPr>
        <p:blipFill>
          <a:blip r:embed="rId2"/>
          <a:srcRect/>
          <a:stretch>
            <a:fillRect/>
          </a:stretch>
        </p:blipFill>
        <p:spPr bwMode="auto">
          <a:xfrm>
            <a:off x="3991642" y="3929686"/>
            <a:ext cx="4699000" cy="557213"/>
          </a:xfrm>
          <a:prstGeom prst="rect">
            <a:avLst/>
          </a:prstGeom>
          <a:noFill/>
          <a:effectLst>
            <a:outerShdw dist="35921" dir="2700000" algn="ctr" rotWithShape="0">
              <a:srgbClr val="808080"/>
            </a:outerShdw>
          </a:effectLst>
        </p:spPr>
      </p:pic>
      <p:pic>
        <p:nvPicPr>
          <p:cNvPr id="14" name="Picture 49" descr="灰边块5"/>
          <p:cNvPicPr>
            <a:picLocks noChangeAspect="1" noChangeArrowheads="1"/>
          </p:cNvPicPr>
          <p:nvPr/>
        </p:nvPicPr>
        <p:blipFill>
          <a:blip r:embed="rId2"/>
          <a:srcRect/>
          <a:stretch>
            <a:fillRect/>
          </a:stretch>
        </p:blipFill>
        <p:spPr bwMode="auto">
          <a:xfrm>
            <a:off x="3991642" y="3142866"/>
            <a:ext cx="4699000" cy="557213"/>
          </a:xfrm>
          <a:prstGeom prst="rect">
            <a:avLst/>
          </a:prstGeom>
          <a:noFill/>
          <a:effectLst>
            <a:outerShdw dist="35921" dir="2700000" algn="ctr" rotWithShape="0">
              <a:srgbClr val="808080"/>
            </a:outerShdw>
          </a:effectLst>
        </p:spPr>
      </p:pic>
      <p:pic>
        <p:nvPicPr>
          <p:cNvPr id="15" name="Picture 49" descr="灰边块5"/>
          <p:cNvPicPr>
            <a:picLocks noChangeAspect="1" noChangeArrowheads="1"/>
          </p:cNvPicPr>
          <p:nvPr/>
        </p:nvPicPr>
        <p:blipFill>
          <a:blip r:embed="rId2"/>
          <a:srcRect/>
          <a:stretch>
            <a:fillRect/>
          </a:stretch>
        </p:blipFill>
        <p:spPr bwMode="auto">
          <a:xfrm>
            <a:off x="3975286" y="5320800"/>
            <a:ext cx="4699000" cy="557213"/>
          </a:xfrm>
          <a:prstGeom prst="rect">
            <a:avLst/>
          </a:prstGeom>
          <a:noFill/>
          <a:effectLst>
            <a:outerShdw dist="35921" dir="2700000" algn="ctr" rotWithShape="0">
              <a:srgbClr val="808080"/>
            </a:outerShdw>
          </a:effectLst>
        </p:spPr>
      </p:pic>
      <p:pic>
        <p:nvPicPr>
          <p:cNvPr id="16" name="Picture 49" descr="灰边块5"/>
          <p:cNvPicPr>
            <a:picLocks noChangeAspect="1" noChangeArrowheads="1"/>
          </p:cNvPicPr>
          <p:nvPr/>
        </p:nvPicPr>
        <p:blipFill>
          <a:blip r:embed="rId2"/>
          <a:srcRect/>
          <a:stretch>
            <a:fillRect/>
          </a:stretch>
        </p:blipFill>
        <p:spPr bwMode="auto">
          <a:xfrm>
            <a:off x="3975286" y="2417581"/>
            <a:ext cx="4699000" cy="557213"/>
          </a:xfrm>
          <a:prstGeom prst="rect">
            <a:avLst/>
          </a:prstGeom>
          <a:noFill/>
          <a:effectLst>
            <a:outerShdw dist="35921" dir="2700000" algn="ctr" rotWithShape="0">
              <a:srgbClr val="808080"/>
            </a:outerShdw>
          </a:effec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8" y="1651462"/>
            <a:ext cx="2361018" cy="4162334"/>
          </a:xfrm>
          <a:prstGeom prst="rect">
            <a:avLst/>
          </a:prstGeom>
        </p:spPr>
      </p:pic>
      <p:sp>
        <p:nvSpPr>
          <p:cNvPr id="17" name="Rectangle 76"/>
          <p:cNvSpPr>
            <a:spLocks noChangeArrowheads="1"/>
          </p:cNvSpPr>
          <p:nvPr/>
        </p:nvSpPr>
        <p:spPr bwMode="auto">
          <a:xfrm>
            <a:off x="2732831" y="5427051"/>
            <a:ext cx="88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solidFill>
                  <a:schemeClr val="bg1"/>
                </a:solidFill>
                <a:latin typeface="黑体" pitchFamily="2" charset="-122"/>
                <a:ea typeface="黑体" pitchFamily="2" charset="-122"/>
              </a:rPr>
              <a:t>2003</a:t>
            </a:r>
            <a:r>
              <a:rPr lang="zh-CN" altLang="en-US" b="1" dirty="0" smtClean="0">
                <a:solidFill>
                  <a:schemeClr val="bg1"/>
                </a:solidFill>
                <a:latin typeface="黑体" pitchFamily="2" charset="-122"/>
                <a:ea typeface="黑体" pitchFamily="2" charset="-122"/>
              </a:rPr>
              <a:t>年</a:t>
            </a:r>
            <a:endParaRPr lang="zh-CN" altLang="en-US" b="1" dirty="0">
              <a:solidFill>
                <a:schemeClr val="bg1"/>
              </a:solidFill>
              <a:latin typeface="黑体" pitchFamily="2" charset="-122"/>
              <a:ea typeface="黑体" pitchFamily="2" charset="-122"/>
            </a:endParaRPr>
          </a:p>
        </p:txBody>
      </p:sp>
      <p:sp>
        <p:nvSpPr>
          <p:cNvPr id="18" name="Rectangle 76"/>
          <p:cNvSpPr>
            <a:spLocks noChangeArrowheads="1"/>
          </p:cNvSpPr>
          <p:nvPr/>
        </p:nvSpPr>
        <p:spPr bwMode="auto">
          <a:xfrm>
            <a:off x="2706480" y="3975231"/>
            <a:ext cx="88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solidFill>
                  <a:schemeClr val="bg1"/>
                </a:solidFill>
                <a:latin typeface="黑体" pitchFamily="2" charset="-122"/>
                <a:ea typeface="黑体" pitchFamily="2" charset="-122"/>
              </a:rPr>
              <a:t>2011</a:t>
            </a:r>
            <a:r>
              <a:rPr lang="zh-CN" altLang="en-US" b="1" dirty="0" smtClean="0">
                <a:solidFill>
                  <a:schemeClr val="bg1"/>
                </a:solidFill>
                <a:latin typeface="黑体" pitchFamily="2" charset="-122"/>
                <a:ea typeface="黑体" pitchFamily="2" charset="-122"/>
              </a:rPr>
              <a:t>年</a:t>
            </a:r>
            <a:endParaRPr lang="zh-CN" altLang="en-US" b="1" dirty="0">
              <a:solidFill>
                <a:schemeClr val="bg1"/>
              </a:solidFill>
              <a:latin typeface="黑体" pitchFamily="2" charset="-122"/>
              <a:ea typeface="黑体" pitchFamily="2" charset="-122"/>
            </a:endParaRPr>
          </a:p>
        </p:txBody>
      </p:sp>
      <p:sp>
        <p:nvSpPr>
          <p:cNvPr id="19" name="Rectangle 76"/>
          <p:cNvSpPr>
            <a:spLocks noChangeArrowheads="1"/>
          </p:cNvSpPr>
          <p:nvPr/>
        </p:nvSpPr>
        <p:spPr bwMode="auto">
          <a:xfrm>
            <a:off x="2732832" y="3236806"/>
            <a:ext cx="88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solidFill>
                  <a:schemeClr val="bg1"/>
                </a:solidFill>
                <a:latin typeface="黑体" pitchFamily="2" charset="-122"/>
                <a:ea typeface="黑体" pitchFamily="2" charset="-122"/>
              </a:rPr>
              <a:t>2013</a:t>
            </a:r>
            <a:r>
              <a:rPr lang="zh-CN" altLang="en-US" b="1" dirty="0" smtClean="0">
                <a:solidFill>
                  <a:schemeClr val="bg1"/>
                </a:solidFill>
                <a:latin typeface="黑体" pitchFamily="2" charset="-122"/>
                <a:ea typeface="黑体" pitchFamily="2" charset="-122"/>
              </a:rPr>
              <a:t>年</a:t>
            </a:r>
            <a:endParaRPr lang="zh-CN" altLang="en-US" b="1" dirty="0">
              <a:solidFill>
                <a:schemeClr val="bg1"/>
              </a:solidFill>
              <a:latin typeface="黑体" pitchFamily="2" charset="-122"/>
              <a:ea typeface="黑体" pitchFamily="2" charset="-122"/>
            </a:endParaRPr>
          </a:p>
        </p:txBody>
      </p:sp>
      <p:sp>
        <p:nvSpPr>
          <p:cNvPr id="20" name="Rectangle 76"/>
          <p:cNvSpPr>
            <a:spLocks noChangeArrowheads="1"/>
          </p:cNvSpPr>
          <p:nvPr/>
        </p:nvSpPr>
        <p:spPr bwMode="auto">
          <a:xfrm>
            <a:off x="2706479" y="2522790"/>
            <a:ext cx="88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solidFill>
                  <a:schemeClr val="bg1"/>
                </a:solidFill>
                <a:latin typeface="黑体" pitchFamily="2" charset="-122"/>
                <a:ea typeface="黑体" pitchFamily="2" charset="-122"/>
              </a:rPr>
              <a:t>2014</a:t>
            </a:r>
            <a:r>
              <a:rPr lang="zh-CN" altLang="en-US" b="1" dirty="0" smtClean="0">
                <a:solidFill>
                  <a:schemeClr val="bg1"/>
                </a:solidFill>
                <a:latin typeface="黑体" pitchFamily="2" charset="-122"/>
                <a:ea typeface="黑体" pitchFamily="2" charset="-122"/>
              </a:rPr>
              <a:t>年</a:t>
            </a:r>
            <a:endParaRPr lang="zh-CN" altLang="en-US" b="1" dirty="0">
              <a:solidFill>
                <a:schemeClr val="bg1"/>
              </a:solidFill>
              <a:latin typeface="黑体" pitchFamily="2" charset="-122"/>
              <a:ea typeface="黑体" pitchFamily="2" charset="-122"/>
            </a:endParaRPr>
          </a:p>
        </p:txBody>
      </p:sp>
      <p:sp>
        <p:nvSpPr>
          <p:cNvPr id="21" name="Rectangle 76"/>
          <p:cNvSpPr>
            <a:spLocks noChangeArrowheads="1"/>
          </p:cNvSpPr>
          <p:nvPr/>
        </p:nvSpPr>
        <p:spPr bwMode="auto">
          <a:xfrm>
            <a:off x="2732830" y="1747364"/>
            <a:ext cx="88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solidFill>
                  <a:schemeClr val="bg1"/>
                </a:solidFill>
                <a:latin typeface="黑体" pitchFamily="2" charset="-122"/>
                <a:ea typeface="黑体" pitchFamily="2" charset="-122"/>
              </a:rPr>
              <a:t>2015</a:t>
            </a:r>
            <a:r>
              <a:rPr lang="zh-CN" altLang="en-US" b="1" dirty="0" smtClean="0">
                <a:solidFill>
                  <a:schemeClr val="bg1"/>
                </a:solidFill>
                <a:latin typeface="黑体" pitchFamily="2" charset="-122"/>
                <a:ea typeface="黑体" pitchFamily="2" charset="-122"/>
              </a:rPr>
              <a:t>年</a:t>
            </a:r>
            <a:endParaRPr lang="zh-CN" altLang="en-US" b="1" dirty="0">
              <a:solidFill>
                <a:schemeClr val="bg1"/>
              </a:solidFill>
              <a:latin typeface="黑体" pitchFamily="2" charset="-122"/>
              <a:ea typeface="黑体" pitchFamily="2" charset="-122"/>
            </a:endParaRPr>
          </a:p>
        </p:txBody>
      </p:sp>
      <p:sp>
        <p:nvSpPr>
          <p:cNvPr id="22" name="Rectangle 76"/>
          <p:cNvSpPr>
            <a:spLocks noChangeArrowheads="1"/>
          </p:cNvSpPr>
          <p:nvPr/>
        </p:nvSpPr>
        <p:spPr bwMode="auto">
          <a:xfrm>
            <a:off x="4102286" y="1653414"/>
            <a:ext cx="43538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smtClean="0">
                <a:latin typeface="黑体" pitchFamily="2" charset="-122"/>
                <a:ea typeface="黑体" pitchFamily="2" charset="-122"/>
              </a:rPr>
              <a:t>会计师事务所荣膺</a:t>
            </a:r>
            <a:r>
              <a:rPr lang="zh-CN" altLang="en-US" sz="1600" dirty="0">
                <a:latin typeface="黑体" pitchFamily="2" charset="-122"/>
                <a:ea typeface="黑体" pitchFamily="2" charset="-122"/>
              </a:rPr>
              <a:t>广东省会计师事务所综合评价百强</a:t>
            </a:r>
            <a:r>
              <a:rPr lang="zh-CN" altLang="en-US" sz="1600" dirty="0" smtClean="0">
                <a:latin typeface="黑体" pitchFamily="2" charset="-122"/>
                <a:ea typeface="黑体" pitchFamily="2" charset="-122"/>
              </a:rPr>
              <a:t>、连续三年江门市综合评价排名第一</a:t>
            </a:r>
            <a:endParaRPr lang="zh-CN" altLang="en-US" sz="1600" dirty="0">
              <a:latin typeface="黑体" pitchFamily="2" charset="-122"/>
              <a:ea typeface="黑体" pitchFamily="2" charset="-122"/>
            </a:endParaRPr>
          </a:p>
        </p:txBody>
      </p:sp>
      <p:sp>
        <p:nvSpPr>
          <p:cNvPr id="4" name="矩形 3"/>
          <p:cNvSpPr/>
          <p:nvPr/>
        </p:nvSpPr>
        <p:spPr>
          <a:xfrm>
            <a:off x="4076183" y="2415068"/>
            <a:ext cx="4379993" cy="584775"/>
          </a:xfrm>
          <a:prstGeom prst="rect">
            <a:avLst/>
          </a:prstGeom>
        </p:spPr>
        <p:txBody>
          <a:bodyPr wrap="square">
            <a:spAutoFit/>
          </a:bodyPr>
          <a:lstStyle/>
          <a:p>
            <a:r>
              <a:rPr lang="zh-CN" altLang="en-US" sz="1600" dirty="0">
                <a:latin typeface="黑体" pitchFamily="2" charset="-122"/>
                <a:ea typeface="黑体" pitchFamily="2" charset="-122"/>
              </a:rPr>
              <a:t>会计师事务所</a:t>
            </a:r>
            <a:r>
              <a:rPr lang="zh-CN" altLang="en-US" sz="1600" dirty="0" smtClean="0">
                <a:latin typeface="黑体" pitchFamily="2" charset="-122"/>
                <a:ea typeface="黑体" pitchFamily="2" charset="-122"/>
              </a:rPr>
              <a:t>荣膺</a:t>
            </a:r>
            <a:r>
              <a:rPr lang="zh-CN" altLang="en-US" sz="1600" dirty="0">
                <a:latin typeface="黑体" pitchFamily="2" charset="-122"/>
                <a:ea typeface="黑体" pitchFamily="2" charset="-122"/>
              </a:rPr>
              <a:t>广东省会计师事务所综合</a:t>
            </a:r>
            <a:r>
              <a:rPr lang="zh-CN" altLang="en-US" sz="1600" dirty="0" smtClean="0">
                <a:latin typeface="黑体" pitchFamily="2" charset="-122"/>
                <a:ea typeface="黑体" pitchFamily="2" charset="-122"/>
              </a:rPr>
              <a:t>评价百强、</a:t>
            </a:r>
            <a:r>
              <a:rPr lang="zh-CN" altLang="en-US" sz="1600" dirty="0">
                <a:latin typeface="黑体" pitchFamily="2" charset="-122"/>
                <a:ea typeface="黑体" pitchFamily="2" charset="-122"/>
              </a:rPr>
              <a:t>蝉联江门市综合评价排名第一</a:t>
            </a:r>
            <a:endParaRPr lang="zh-CN" altLang="en-US" sz="1600" dirty="0">
              <a:latin typeface="黑体" pitchFamily="2" charset="-122"/>
              <a:ea typeface="黑体" pitchFamily="2" charset="-122"/>
            </a:endParaRPr>
          </a:p>
        </p:txBody>
      </p:sp>
      <p:sp>
        <p:nvSpPr>
          <p:cNvPr id="23" name="矩形 22"/>
          <p:cNvSpPr/>
          <p:nvPr/>
        </p:nvSpPr>
        <p:spPr>
          <a:xfrm>
            <a:off x="4118642" y="3946682"/>
            <a:ext cx="4572000" cy="523220"/>
          </a:xfrm>
          <a:prstGeom prst="rect">
            <a:avLst/>
          </a:prstGeom>
        </p:spPr>
        <p:txBody>
          <a:bodyPr>
            <a:spAutoFit/>
          </a:bodyPr>
          <a:lstStyle/>
          <a:p>
            <a:r>
              <a:rPr lang="zh-CN" altLang="en-US" sz="1400" dirty="0">
                <a:latin typeface="Verdana" pitchFamily="34" charset="0"/>
                <a:ea typeface="黑体" pitchFamily="2" charset="-122"/>
                <a:cs typeface="Verdana" pitchFamily="34" charset="0"/>
              </a:rPr>
              <a:t>恒生</a:t>
            </a:r>
            <a:r>
              <a:rPr lang="zh-CN" altLang="zh-CN" sz="1400" dirty="0">
                <a:latin typeface="黑体" pitchFamily="2" charset="-122"/>
                <a:ea typeface="黑体" pitchFamily="2" charset="-122"/>
                <a:cs typeface="Verdana" pitchFamily="34" charset="0"/>
              </a:rPr>
              <a:t>税务师</a:t>
            </a:r>
            <a:r>
              <a:rPr lang="zh-CN" altLang="zh-CN" sz="1400" dirty="0" smtClean="0">
                <a:latin typeface="黑体" pitchFamily="2" charset="-122"/>
                <a:ea typeface="黑体" pitchFamily="2" charset="-122"/>
                <a:cs typeface="Verdana" pitchFamily="34" charset="0"/>
              </a:rPr>
              <a:t>事务所</a:t>
            </a:r>
            <a:r>
              <a:rPr lang="zh-CN" altLang="en-US" sz="1400" dirty="0" smtClean="0">
                <a:latin typeface="黑体" pitchFamily="2" charset="-122"/>
                <a:ea typeface="黑体" pitchFamily="2" charset="-122"/>
                <a:cs typeface="Verdana" pitchFamily="34" charset="0"/>
              </a:rPr>
              <a:t>被</a:t>
            </a:r>
            <a:r>
              <a:rPr lang="zh-CN" altLang="zh-CN" sz="1400" dirty="0">
                <a:latin typeface="黑体" pitchFamily="2" charset="-122"/>
                <a:ea typeface="黑体" pitchFamily="2" charset="-122"/>
                <a:cs typeface="Verdana" pitchFamily="34" charset="0"/>
              </a:rPr>
              <a:t>中</a:t>
            </a:r>
            <a:r>
              <a:rPr lang="zh-CN" altLang="en-US" sz="1400" dirty="0">
                <a:latin typeface="黑体" pitchFamily="2" charset="-122"/>
                <a:ea typeface="黑体" pitchFamily="2" charset="-122"/>
                <a:cs typeface="Verdana" pitchFamily="34" charset="0"/>
              </a:rPr>
              <a:t>国税务师行业</a:t>
            </a:r>
            <a:r>
              <a:rPr lang="zh-CN" altLang="zh-CN" sz="1400" dirty="0">
                <a:latin typeface="黑体" pitchFamily="2" charset="-122"/>
                <a:ea typeface="黑体" pitchFamily="2" charset="-122"/>
                <a:cs typeface="Verdana" pitchFamily="34" charset="0"/>
              </a:rPr>
              <a:t>协</a:t>
            </a:r>
            <a:r>
              <a:rPr lang="zh-CN" altLang="en-US" sz="1400" dirty="0">
                <a:latin typeface="黑体" pitchFamily="2" charset="-122"/>
                <a:ea typeface="黑体" pitchFamily="2" charset="-122"/>
                <a:cs typeface="Verdana" pitchFamily="34" charset="0"/>
              </a:rPr>
              <a:t>会</a:t>
            </a:r>
            <a:r>
              <a:rPr lang="zh-CN" altLang="zh-CN" sz="1400" dirty="0">
                <a:latin typeface="黑体" pitchFamily="2" charset="-122"/>
                <a:ea typeface="黑体" pitchFamily="2" charset="-122"/>
                <a:cs typeface="Verdana" pitchFamily="34" charset="0"/>
              </a:rPr>
              <a:t>认定</a:t>
            </a:r>
            <a:r>
              <a:rPr lang="zh-CN" altLang="en-US" sz="1400" dirty="0" smtClean="0">
                <a:latin typeface="黑体" pitchFamily="2" charset="-122"/>
                <a:ea typeface="黑体" pitchFamily="2" charset="-122"/>
                <a:cs typeface="Verdana" pitchFamily="34" charset="0"/>
              </a:rPr>
              <a:t>为</a:t>
            </a:r>
            <a:r>
              <a:rPr lang="en-US" altLang="zh-CN" sz="1400" dirty="0" smtClean="0">
                <a:latin typeface="黑体" pitchFamily="2" charset="-122"/>
                <a:ea typeface="黑体" pitchFamily="2" charset="-122"/>
                <a:cs typeface="Verdana" pitchFamily="34" charset="0"/>
              </a:rPr>
              <a:t>AAA</a:t>
            </a:r>
            <a:r>
              <a:rPr lang="zh-CN" altLang="zh-CN" sz="1400" dirty="0" smtClean="0">
                <a:latin typeface="黑体" pitchFamily="2" charset="-122"/>
                <a:ea typeface="黑体" pitchFamily="2" charset="-122"/>
                <a:cs typeface="Verdana" pitchFamily="34" charset="0"/>
              </a:rPr>
              <a:t>税务</a:t>
            </a:r>
            <a:r>
              <a:rPr lang="zh-CN" altLang="zh-CN" sz="1400" dirty="0">
                <a:latin typeface="黑体" pitchFamily="2" charset="-122"/>
                <a:ea typeface="黑体" pitchFamily="2" charset="-122"/>
                <a:cs typeface="Verdana" pitchFamily="34" charset="0"/>
              </a:rPr>
              <a:t>师事务所，成为江门地区</a:t>
            </a:r>
            <a:r>
              <a:rPr lang="zh-CN" altLang="zh-CN" sz="1400" dirty="0">
                <a:latin typeface="Verdana" pitchFamily="34" charset="0"/>
                <a:ea typeface="黑体" pitchFamily="2" charset="-122"/>
                <a:cs typeface="Verdana" pitchFamily="34" charset="0"/>
              </a:rPr>
              <a:t>唯一</a:t>
            </a:r>
            <a:r>
              <a:rPr lang="zh-CN" altLang="zh-CN" sz="1400" dirty="0" smtClean="0">
                <a:latin typeface="Verdana" pitchFamily="34" charset="0"/>
                <a:ea typeface="黑体" pitchFamily="2" charset="-122"/>
                <a:cs typeface="Verdana" pitchFamily="34" charset="0"/>
              </a:rPr>
              <a:t>一家</a:t>
            </a:r>
            <a:r>
              <a:rPr lang="zh-CN" altLang="en-US" sz="1400" dirty="0" smtClean="0">
                <a:latin typeface="Verdana" pitchFamily="34" charset="0"/>
                <a:ea typeface="黑体" pitchFamily="2" charset="-122"/>
                <a:cs typeface="Verdana" pitchFamily="34" charset="0"/>
              </a:rPr>
              <a:t>本土</a:t>
            </a:r>
            <a:r>
              <a:rPr lang="en-US" altLang="zh-CN" sz="1400" dirty="0" smtClean="0">
                <a:latin typeface="Verdana" pitchFamily="34" charset="0"/>
                <a:ea typeface="Verdana" pitchFamily="34" charset="0"/>
                <a:cs typeface="Verdana" pitchFamily="34" charset="0"/>
              </a:rPr>
              <a:t>AAA</a:t>
            </a:r>
            <a:r>
              <a:rPr lang="zh-CN" altLang="en-US" sz="1400" dirty="0" smtClean="0">
                <a:latin typeface="Verdana" pitchFamily="34" charset="0"/>
                <a:ea typeface="黑体" pitchFamily="2" charset="-122"/>
                <a:cs typeface="Verdana" pitchFamily="34" charset="0"/>
              </a:rPr>
              <a:t>税务所</a:t>
            </a:r>
            <a:endParaRPr lang="zh-CN" altLang="en-US" sz="1400" dirty="0">
              <a:latin typeface="Verdana" pitchFamily="34" charset="0"/>
              <a:ea typeface="黑体" pitchFamily="2" charset="-122"/>
              <a:cs typeface="Verdana" pitchFamily="34" charset="0"/>
            </a:endParaRPr>
          </a:p>
        </p:txBody>
      </p:sp>
      <p:sp>
        <p:nvSpPr>
          <p:cNvPr id="25" name="矩形 24"/>
          <p:cNvSpPr/>
          <p:nvPr/>
        </p:nvSpPr>
        <p:spPr>
          <a:xfrm>
            <a:off x="4119943" y="5427051"/>
            <a:ext cx="4572000" cy="338554"/>
          </a:xfrm>
          <a:prstGeom prst="rect">
            <a:avLst/>
          </a:prstGeom>
        </p:spPr>
        <p:txBody>
          <a:bodyPr>
            <a:spAutoFit/>
          </a:bodyPr>
          <a:lstStyle/>
          <a:p>
            <a:r>
              <a:rPr lang="zh-CN" altLang="en-US" sz="1600" dirty="0" smtClean="0">
                <a:latin typeface="黑体" pitchFamily="2" charset="-122"/>
                <a:ea typeface="黑体" pitchFamily="2" charset="-122"/>
              </a:rPr>
              <a:t>江门市恒生税务师事务所成立</a:t>
            </a:r>
            <a:endParaRPr lang="zh-CN" altLang="en-US" sz="1600" dirty="0">
              <a:latin typeface="黑体" pitchFamily="2" charset="-122"/>
              <a:ea typeface="黑体" pitchFamily="2" charset="-122"/>
            </a:endParaRPr>
          </a:p>
        </p:txBody>
      </p:sp>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28" name="TextBox 27"/>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pic>
        <p:nvPicPr>
          <p:cNvPr id="29" name="Picture 75" descr="0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6916" y="4590565"/>
            <a:ext cx="14970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9" descr="灰边块5"/>
          <p:cNvPicPr>
            <a:picLocks noChangeAspect="1" noChangeArrowheads="1"/>
          </p:cNvPicPr>
          <p:nvPr/>
        </p:nvPicPr>
        <p:blipFill>
          <a:blip r:embed="rId2"/>
          <a:srcRect/>
          <a:stretch>
            <a:fillRect/>
          </a:stretch>
        </p:blipFill>
        <p:spPr bwMode="auto">
          <a:xfrm>
            <a:off x="3975286" y="4620727"/>
            <a:ext cx="4699000" cy="557213"/>
          </a:xfrm>
          <a:prstGeom prst="rect">
            <a:avLst/>
          </a:prstGeom>
          <a:noFill/>
          <a:effectLst>
            <a:outerShdw dist="35921" dir="2700000" algn="ctr" rotWithShape="0">
              <a:srgbClr val="808080"/>
            </a:outerShdw>
          </a:effectLst>
        </p:spPr>
      </p:pic>
      <p:sp>
        <p:nvSpPr>
          <p:cNvPr id="32" name="矩形 31"/>
          <p:cNvSpPr/>
          <p:nvPr/>
        </p:nvSpPr>
        <p:spPr>
          <a:xfrm>
            <a:off x="4102286" y="4730056"/>
            <a:ext cx="4718186" cy="584775"/>
          </a:xfrm>
          <a:prstGeom prst="rect">
            <a:avLst/>
          </a:prstGeom>
        </p:spPr>
        <p:txBody>
          <a:bodyPr wrap="square">
            <a:spAutoFit/>
          </a:bodyPr>
          <a:lstStyle/>
          <a:p>
            <a:r>
              <a:rPr lang="zh-CN" altLang="en-US" sz="1600" dirty="0">
                <a:latin typeface="黑体" pitchFamily="2" charset="-122"/>
                <a:ea typeface="黑体" pitchFamily="2" charset="-122"/>
              </a:rPr>
              <a:t>江</a:t>
            </a:r>
            <a:r>
              <a:rPr lang="zh-CN" altLang="en-US" sz="1600" dirty="0" smtClean="0">
                <a:latin typeface="黑体" pitchFamily="2" charset="-122"/>
                <a:ea typeface="黑体" pitchFamily="2" charset="-122"/>
              </a:rPr>
              <a:t>门市恒生会计师事务所、</a:t>
            </a:r>
            <a:r>
              <a:rPr lang="zh-CN" altLang="en-US" sz="1600" dirty="0">
                <a:latin typeface="黑体" pitchFamily="2" charset="-122"/>
                <a:ea typeface="黑体" pitchFamily="2" charset="-122"/>
              </a:rPr>
              <a:t>会计代理记帐公司成立</a:t>
            </a:r>
            <a:endParaRPr lang="zh-CN" altLang="en-US" sz="1600" dirty="0">
              <a:latin typeface="黑体" pitchFamily="2" charset="-122"/>
              <a:ea typeface="黑体" pitchFamily="2" charset="-122"/>
            </a:endParaRPr>
          </a:p>
          <a:p>
            <a:endParaRPr lang="zh-CN" altLang="en-US" sz="1600" dirty="0">
              <a:latin typeface="黑体" pitchFamily="2" charset="-122"/>
              <a:ea typeface="黑体" pitchFamily="2" charset="-122"/>
            </a:endParaRPr>
          </a:p>
        </p:txBody>
      </p:sp>
      <p:sp>
        <p:nvSpPr>
          <p:cNvPr id="34" name="Rectangle 76"/>
          <p:cNvSpPr>
            <a:spLocks noChangeArrowheads="1"/>
          </p:cNvSpPr>
          <p:nvPr/>
        </p:nvSpPr>
        <p:spPr bwMode="auto">
          <a:xfrm>
            <a:off x="2732832" y="4730056"/>
            <a:ext cx="88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solidFill>
                  <a:schemeClr val="bg1"/>
                </a:solidFill>
                <a:latin typeface="黑体" pitchFamily="2" charset="-122"/>
                <a:ea typeface="黑体" pitchFamily="2" charset="-122"/>
              </a:rPr>
              <a:t>2005</a:t>
            </a:r>
            <a:r>
              <a:rPr lang="zh-CN" altLang="en-US" b="1" dirty="0" smtClean="0">
                <a:solidFill>
                  <a:schemeClr val="bg1"/>
                </a:solidFill>
                <a:latin typeface="黑体" pitchFamily="2" charset="-122"/>
                <a:ea typeface="黑体" pitchFamily="2" charset="-122"/>
              </a:rPr>
              <a:t>年</a:t>
            </a:r>
            <a:endParaRPr lang="zh-CN" altLang="en-US" b="1" dirty="0">
              <a:solidFill>
                <a:schemeClr val="bg1"/>
              </a:solidFill>
              <a:latin typeface="黑体" pitchFamily="2" charset="-122"/>
              <a:ea typeface="黑体" pitchFamily="2" charset="-122"/>
            </a:endParaRPr>
          </a:p>
        </p:txBody>
      </p:sp>
      <p:sp>
        <p:nvSpPr>
          <p:cNvPr id="30" name="矩形 29"/>
          <p:cNvSpPr/>
          <p:nvPr/>
        </p:nvSpPr>
        <p:spPr>
          <a:xfrm>
            <a:off x="4045549" y="3281435"/>
            <a:ext cx="4718186" cy="584775"/>
          </a:xfrm>
          <a:prstGeom prst="rect">
            <a:avLst/>
          </a:prstGeom>
        </p:spPr>
        <p:txBody>
          <a:bodyPr wrap="square">
            <a:spAutoFit/>
          </a:bodyPr>
          <a:lstStyle/>
          <a:p>
            <a:r>
              <a:rPr lang="zh-CN" altLang="en-US" sz="1600" dirty="0" smtClean="0">
                <a:latin typeface="黑体" pitchFamily="2" charset="-122"/>
                <a:ea typeface="黑体" pitchFamily="2" charset="-122"/>
              </a:rPr>
              <a:t>会计所获得江门市会计师事务所综合</a:t>
            </a:r>
            <a:r>
              <a:rPr lang="zh-CN" altLang="en-US" sz="1600" dirty="0">
                <a:latin typeface="黑体" pitchFamily="2" charset="-122"/>
                <a:ea typeface="黑体" pitchFamily="2" charset="-122"/>
              </a:rPr>
              <a:t>评价排名第一</a:t>
            </a:r>
            <a:endParaRPr lang="zh-CN" altLang="en-US" sz="1600" dirty="0">
              <a:latin typeface="黑体" pitchFamily="2" charset="-122"/>
              <a:ea typeface="黑体" pitchFamily="2" charset="-122"/>
            </a:endParaRPr>
          </a:p>
          <a:p>
            <a:endParaRPr lang="zh-CN" altLang="en-US" sz="1600" dirty="0">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31640" y="1628800"/>
            <a:ext cx="6552728" cy="8324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827584" y="260648"/>
            <a:ext cx="2030504" cy="864096"/>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组合机构</a:t>
            </a:r>
            <a:endParaRPr lang="en-US" altLang="zh-CN" sz="2800" b="1" dirty="0" smtClean="0">
              <a:solidFill>
                <a:schemeClr val="bg1"/>
              </a:solidFill>
              <a:latin typeface="黑体" pitchFamily="2" charset="-122"/>
              <a:ea typeface="黑体" pitchFamily="2" charset="-122"/>
            </a:endParaRPr>
          </a:p>
          <a:p>
            <a:pPr algn="ctr" eaLnBrk="1" hangingPunct="1"/>
            <a:r>
              <a:rPr lang="zh-CN" altLang="en-US" sz="2800" b="1" dirty="0" smtClean="0">
                <a:solidFill>
                  <a:schemeClr val="bg1"/>
                </a:solidFill>
                <a:latin typeface="黑体" pitchFamily="2" charset="-122"/>
                <a:ea typeface="黑体" pitchFamily="2" charset="-122"/>
              </a:rPr>
              <a:t>发展战略 </a:t>
            </a:r>
            <a:endParaRPr lang="zh-CN" altLang="en-US" sz="2800" b="1" dirty="0">
              <a:solidFill>
                <a:schemeClr val="bg1"/>
              </a:solidFill>
              <a:latin typeface="黑体" pitchFamily="2" charset="-122"/>
              <a:ea typeface="黑体" pitchFamily="2" charset="-122"/>
            </a:endParaRPr>
          </a:p>
        </p:txBody>
      </p:sp>
      <p:sp>
        <p:nvSpPr>
          <p:cNvPr id="3" name="TextBox 2"/>
          <p:cNvSpPr txBox="1"/>
          <p:nvPr/>
        </p:nvSpPr>
        <p:spPr>
          <a:xfrm>
            <a:off x="1091697" y="1752635"/>
            <a:ext cx="6912768" cy="584775"/>
          </a:xfrm>
          <a:prstGeom prst="rect">
            <a:avLst/>
          </a:prstGeom>
          <a:noFill/>
        </p:spPr>
        <p:txBody>
          <a:bodyPr wrap="square" rtlCol="0">
            <a:spAutoFit/>
          </a:bodyPr>
          <a:lstStyle/>
          <a:p>
            <a:r>
              <a:rPr lang="zh-CN" altLang="en-US" sz="3200" dirty="0" smtClean="0">
                <a:solidFill>
                  <a:schemeClr val="bg1"/>
                </a:solidFill>
              </a:rPr>
              <a:t>    为客户提供全方位的专业财税服务</a:t>
            </a:r>
            <a:endParaRPr lang="zh-CN" altLang="en-US" sz="3200" dirty="0">
              <a:solidFill>
                <a:schemeClr val="bg1"/>
              </a:solidFill>
            </a:endParaRPr>
          </a:p>
        </p:txBody>
      </p:sp>
      <p:sp>
        <p:nvSpPr>
          <p:cNvPr id="7" name="TextBox 6"/>
          <p:cNvSpPr txBox="1"/>
          <p:nvPr/>
        </p:nvSpPr>
        <p:spPr>
          <a:xfrm>
            <a:off x="903516" y="2708920"/>
            <a:ext cx="7289130" cy="830997"/>
          </a:xfrm>
          <a:prstGeom prst="rect">
            <a:avLst/>
          </a:prstGeom>
          <a:noFill/>
        </p:spPr>
        <p:txBody>
          <a:bodyPr wrap="square" rtlCol="0">
            <a:spAutoFit/>
          </a:bodyPr>
          <a:lstStyle/>
          <a:p>
            <a:r>
              <a:rPr lang="zh-CN" altLang="en-US" sz="2400" b="1" dirty="0" smtClean="0"/>
              <a:t>我们根据企业需求提供</a:t>
            </a:r>
            <a:r>
              <a:rPr lang="zh-CN" altLang="en-US" sz="2400" b="1" dirty="0" smtClean="0">
                <a:solidFill>
                  <a:srgbClr val="FF0000"/>
                </a:solidFill>
              </a:rPr>
              <a:t>涉税会计审计</a:t>
            </a:r>
            <a:r>
              <a:rPr lang="zh-CN" altLang="en-US" sz="2400" b="1" dirty="0" smtClean="0"/>
              <a:t>等高端业务，提供最优质的服务，为客户解决财税问题。</a:t>
            </a:r>
            <a:endParaRPr lang="zh-CN" altLang="en-US" sz="2400" b="1"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10" name="TextBox 9"/>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051653"/>
            <a:ext cx="6676191" cy="1885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27584" y="260648"/>
            <a:ext cx="2030504" cy="864096"/>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组合机构</a:t>
            </a:r>
            <a:endParaRPr lang="en-US" altLang="zh-CN" sz="2800" b="1" dirty="0" smtClean="0">
              <a:solidFill>
                <a:schemeClr val="bg1"/>
              </a:solidFill>
              <a:latin typeface="黑体" pitchFamily="2" charset="-122"/>
              <a:ea typeface="黑体" pitchFamily="2" charset="-122"/>
            </a:endParaRPr>
          </a:p>
          <a:p>
            <a:pPr algn="ctr" eaLnBrk="1" hangingPunct="1"/>
            <a:r>
              <a:rPr lang="zh-CN" altLang="en-US" sz="2800" b="1" dirty="0" smtClean="0">
                <a:solidFill>
                  <a:schemeClr val="bg1"/>
                </a:solidFill>
                <a:latin typeface="黑体" pitchFamily="2" charset="-122"/>
                <a:ea typeface="黑体" pitchFamily="2" charset="-122"/>
              </a:rPr>
              <a:t>硬件环境</a:t>
            </a:r>
            <a:endParaRPr lang="zh-CN" altLang="en-US" sz="2800" b="1" dirty="0">
              <a:solidFill>
                <a:schemeClr val="bg1"/>
              </a:solidFill>
              <a:latin typeface="黑体" pitchFamily="2" charset="-122"/>
              <a:ea typeface="黑体" pitchFamily="2" charset="-122"/>
            </a:endParaRPr>
          </a:p>
        </p:txBody>
      </p:sp>
      <p:sp>
        <p:nvSpPr>
          <p:cNvPr id="3" name="TextBox 2"/>
          <p:cNvSpPr txBox="1"/>
          <p:nvPr/>
        </p:nvSpPr>
        <p:spPr>
          <a:xfrm>
            <a:off x="1175962" y="1358250"/>
            <a:ext cx="7296727" cy="830997"/>
          </a:xfrm>
          <a:prstGeom prst="rect">
            <a:avLst/>
          </a:prstGeom>
          <a:noFill/>
        </p:spPr>
        <p:txBody>
          <a:bodyPr wrap="square" rtlCol="0">
            <a:spAutoFit/>
          </a:bodyPr>
          <a:lstStyle/>
          <a:p>
            <a:r>
              <a:rPr lang="zh-CN" altLang="en-US" sz="1600" dirty="0" smtClean="0">
                <a:latin typeface="黑体" pitchFamily="2" charset="-122"/>
                <a:ea typeface="黑体" pitchFamily="2" charset="-122"/>
              </a:rPr>
              <a:t>公司位于江门市新会区会城新会大道中</a:t>
            </a:r>
            <a:r>
              <a:rPr lang="en-US" altLang="zh-CN" sz="1600" dirty="0" smtClean="0">
                <a:latin typeface="黑体" pitchFamily="2" charset="-122"/>
                <a:ea typeface="黑体" pitchFamily="2" charset="-122"/>
              </a:rPr>
              <a:t>28</a:t>
            </a:r>
            <a:r>
              <a:rPr lang="zh-CN" altLang="en-US" sz="1600" dirty="0" smtClean="0">
                <a:latin typeface="黑体" pitchFamily="2" charset="-122"/>
                <a:ea typeface="黑体" pitchFamily="2" charset="-122"/>
              </a:rPr>
              <a:t>号</a:t>
            </a:r>
            <a:r>
              <a:rPr lang="en-US" altLang="zh-CN" sz="1600" dirty="0" smtClean="0">
                <a:latin typeface="黑体" pitchFamily="2" charset="-122"/>
                <a:ea typeface="黑体" pitchFamily="2" charset="-122"/>
              </a:rPr>
              <a:t>103-106</a:t>
            </a:r>
            <a:r>
              <a:rPr lang="zh-CN" altLang="en-US" sz="1600" dirty="0" smtClean="0">
                <a:latin typeface="黑体" pitchFamily="2" charset="-122"/>
                <a:ea typeface="黑体" pitchFamily="2" charset="-122"/>
              </a:rPr>
              <a:t>，</a:t>
            </a:r>
            <a:r>
              <a:rPr lang="zh-CN" altLang="zh-CN" sz="1600" dirty="0">
                <a:latin typeface="黑体" pitchFamily="2" charset="-122"/>
                <a:ea typeface="黑体" pitchFamily="2" charset="-122"/>
              </a:rPr>
              <a:t>环境舒适，办公面积</a:t>
            </a:r>
            <a:r>
              <a:rPr lang="en-US" altLang="zh-CN" sz="1600" dirty="0">
                <a:latin typeface="黑体" pitchFamily="2" charset="-122"/>
                <a:ea typeface="黑体" pitchFamily="2" charset="-122"/>
              </a:rPr>
              <a:t>749.02</a:t>
            </a:r>
            <a:r>
              <a:rPr lang="zh-CN" altLang="zh-CN" sz="1600" dirty="0">
                <a:latin typeface="黑体" pitchFamily="2" charset="-122"/>
                <a:ea typeface="黑体" pitchFamily="2" charset="-122"/>
              </a:rPr>
              <a:t>平方米，设有空中花园、员工活动室、投映室、会议室、办公室、茶水间、档案室等办公设施。</a:t>
            </a:r>
            <a:endParaRPr lang="zh-CN" altLang="en-US" sz="1600" dirty="0">
              <a:latin typeface="黑体" pitchFamily="2" charset="-122"/>
              <a:ea typeface="黑体"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1696" y="2555116"/>
            <a:ext cx="2781928" cy="1921686"/>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1907" y="3527875"/>
            <a:ext cx="2736304" cy="199168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564904"/>
            <a:ext cx="2793869" cy="190211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9" name="TextBox 8"/>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340768"/>
            <a:ext cx="7560840" cy="1492716"/>
          </a:xfrm>
          <a:prstGeom prst="rect">
            <a:avLst/>
          </a:prstGeom>
        </p:spPr>
        <p:txBody>
          <a:bodyPr wrap="square">
            <a:spAutoFit/>
          </a:bodyPr>
          <a:lstStyle/>
          <a:p>
            <a:pPr>
              <a:lnSpc>
                <a:spcPct val="120000"/>
              </a:lnSpc>
              <a:spcBef>
                <a:spcPct val="50000"/>
              </a:spcBef>
              <a:buClr>
                <a:srgbClr val="CC3300"/>
              </a:buClr>
              <a:buBlip>
                <a:blip r:embed="rId1"/>
              </a:buBlip>
            </a:pPr>
            <a:r>
              <a:rPr lang="zh-CN" altLang="en-US" sz="1400" dirty="0">
                <a:latin typeface="黑体" pitchFamily="2" charset="-122"/>
                <a:ea typeface="黑体" pitchFamily="2" charset="-122"/>
              </a:rPr>
              <a:t>恒生</a:t>
            </a:r>
            <a:r>
              <a:rPr lang="zh-CN" altLang="zh-CN" sz="1400" dirty="0">
                <a:latin typeface="黑体" pitchFamily="2" charset="-122"/>
                <a:ea typeface="黑体" pitchFamily="2" charset="-122"/>
              </a:rPr>
              <a:t>税务师事务所</a:t>
            </a:r>
            <a:r>
              <a:rPr lang="en-US" altLang="zh-CN" sz="1400" dirty="0">
                <a:latin typeface="黑体" pitchFamily="2" charset="-122"/>
                <a:ea typeface="黑体" pitchFamily="2" charset="-122"/>
              </a:rPr>
              <a:t>2010</a:t>
            </a:r>
            <a:r>
              <a:rPr lang="zh-CN" altLang="en-US" sz="1400" dirty="0">
                <a:latin typeface="黑体" pitchFamily="2" charset="-122"/>
                <a:ea typeface="黑体" pitchFamily="2" charset="-122"/>
              </a:rPr>
              <a:t>年起，被</a:t>
            </a:r>
            <a:r>
              <a:rPr lang="zh-CN" altLang="zh-CN" sz="1400" dirty="0">
                <a:latin typeface="黑体" pitchFamily="2" charset="-122"/>
                <a:ea typeface="黑体" pitchFamily="2" charset="-122"/>
              </a:rPr>
              <a:t>中</a:t>
            </a:r>
            <a:r>
              <a:rPr lang="zh-CN" altLang="en-US" sz="1400" dirty="0">
                <a:latin typeface="黑体" pitchFamily="2" charset="-122"/>
                <a:ea typeface="黑体" pitchFamily="2" charset="-122"/>
              </a:rPr>
              <a:t>国税务师行业</a:t>
            </a:r>
            <a:r>
              <a:rPr lang="zh-CN" altLang="zh-CN" sz="1400" dirty="0">
                <a:latin typeface="黑体" pitchFamily="2" charset="-122"/>
                <a:ea typeface="黑体" pitchFamily="2" charset="-122"/>
              </a:rPr>
              <a:t>协</a:t>
            </a:r>
            <a:r>
              <a:rPr lang="zh-CN" altLang="en-US" sz="1400" dirty="0">
                <a:latin typeface="黑体" pitchFamily="2" charset="-122"/>
                <a:ea typeface="黑体" pitchFamily="2" charset="-122"/>
              </a:rPr>
              <a:t>会</a:t>
            </a:r>
            <a:r>
              <a:rPr lang="zh-CN" altLang="zh-CN" sz="1400" dirty="0">
                <a:latin typeface="黑体" pitchFamily="2" charset="-122"/>
                <a:ea typeface="黑体" pitchFamily="2" charset="-122"/>
              </a:rPr>
              <a:t>认定</a:t>
            </a:r>
            <a:r>
              <a:rPr lang="zh-CN" altLang="en-US" sz="1400" dirty="0">
                <a:latin typeface="黑体" pitchFamily="2" charset="-122"/>
                <a:ea typeface="黑体" pitchFamily="2" charset="-122"/>
              </a:rPr>
              <a:t>为</a:t>
            </a:r>
            <a:r>
              <a:rPr lang="en-US" altLang="zh-CN" sz="1400" dirty="0">
                <a:latin typeface="黑体" pitchFamily="2" charset="-122"/>
                <a:ea typeface="黑体" pitchFamily="2" charset="-122"/>
              </a:rPr>
              <a:t>AAA</a:t>
            </a:r>
            <a:r>
              <a:rPr lang="zh-CN" altLang="zh-CN" sz="1400" dirty="0">
                <a:latin typeface="黑体" pitchFamily="2" charset="-122"/>
                <a:ea typeface="黑体" pitchFamily="2" charset="-122"/>
              </a:rPr>
              <a:t>税务师事务所，成为江门地区唯一</a:t>
            </a:r>
            <a:r>
              <a:rPr lang="zh-CN" altLang="zh-CN" sz="1400" dirty="0" smtClean="0">
                <a:latin typeface="黑体" pitchFamily="2" charset="-122"/>
                <a:ea typeface="黑体" pitchFamily="2" charset="-122"/>
              </a:rPr>
              <a:t>一家</a:t>
            </a:r>
            <a:r>
              <a:rPr lang="zh-CN" altLang="en-US" sz="1400" dirty="0" smtClean="0">
                <a:latin typeface="黑体" pitchFamily="2" charset="-122"/>
                <a:ea typeface="黑体" pitchFamily="2" charset="-122"/>
              </a:rPr>
              <a:t>本土</a:t>
            </a:r>
            <a:r>
              <a:rPr lang="en-US" altLang="zh-CN" sz="1400" dirty="0" smtClean="0">
                <a:latin typeface="黑体" pitchFamily="2" charset="-122"/>
                <a:ea typeface="黑体" pitchFamily="2" charset="-122"/>
              </a:rPr>
              <a:t>AAA</a:t>
            </a:r>
            <a:r>
              <a:rPr lang="zh-CN" altLang="en-US" sz="1400" dirty="0" smtClean="0">
                <a:latin typeface="黑体" pitchFamily="2" charset="-122"/>
                <a:ea typeface="黑体" pitchFamily="2" charset="-122"/>
              </a:rPr>
              <a:t>税务所。   </a:t>
            </a:r>
            <a:endParaRPr lang="en-US" altLang="zh-CN" sz="1400" dirty="0" smtClean="0">
              <a:latin typeface="黑体" pitchFamily="2" charset="-122"/>
              <a:ea typeface="黑体" pitchFamily="2" charset="-122"/>
            </a:endParaRPr>
          </a:p>
          <a:p>
            <a:pPr>
              <a:lnSpc>
                <a:spcPct val="120000"/>
              </a:lnSpc>
              <a:spcBef>
                <a:spcPct val="50000"/>
              </a:spcBef>
              <a:buClr>
                <a:srgbClr val="CC3300"/>
              </a:buClr>
              <a:buBlip>
                <a:blip r:embed="rId1"/>
              </a:buBlip>
            </a:pPr>
            <a:r>
              <a:rPr lang="zh-CN" altLang="zh-CN" sz="1400" dirty="0" smtClean="0">
                <a:latin typeface="黑体" pitchFamily="2" charset="-122"/>
                <a:ea typeface="黑体" pitchFamily="2" charset="-122"/>
              </a:rPr>
              <a:t>恒</a:t>
            </a:r>
            <a:r>
              <a:rPr lang="zh-CN" altLang="zh-CN" sz="1400" dirty="0">
                <a:latin typeface="黑体" pitchFamily="2" charset="-122"/>
                <a:ea typeface="黑体" pitchFamily="2" charset="-122"/>
              </a:rPr>
              <a:t>生会计师</a:t>
            </a:r>
            <a:r>
              <a:rPr lang="zh-CN" altLang="zh-CN" sz="1400" dirty="0" smtClean="0">
                <a:latin typeface="黑体" pitchFamily="2" charset="-122"/>
                <a:ea typeface="黑体" pitchFamily="2" charset="-122"/>
              </a:rPr>
              <a:t>事务所</a:t>
            </a:r>
            <a:r>
              <a:rPr lang="en-US" altLang="zh-CN" sz="1400" dirty="0" smtClean="0">
                <a:latin typeface="黑体" pitchFamily="2" charset="-122"/>
                <a:ea typeface="黑体" pitchFamily="2" charset="-122"/>
              </a:rPr>
              <a:t>2012</a:t>
            </a:r>
            <a:r>
              <a:rPr lang="zh-CN" altLang="en-US" sz="1400" dirty="0" smtClean="0">
                <a:latin typeface="黑体" pitchFamily="2" charset="-122"/>
                <a:ea typeface="黑体" pitchFamily="2" charset="-122"/>
              </a:rPr>
              <a:t>年起获得</a:t>
            </a:r>
            <a:r>
              <a:rPr lang="zh-CN" altLang="en-US" sz="1400" dirty="0">
                <a:latin typeface="黑体" pitchFamily="2" charset="-122"/>
                <a:ea typeface="黑体" pitchFamily="2" charset="-122"/>
              </a:rPr>
              <a:t>广东高级人民法院入册为审计类司法鉴证事务所，广东省科技厅</a:t>
            </a:r>
            <a:r>
              <a:rPr lang="en-US" altLang="zh-CN" sz="1400" dirty="0">
                <a:latin typeface="黑体" pitchFamily="2" charset="-122"/>
                <a:ea typeface="黑体" pitchFamily="2" charset="-122"/>
              </a:rPr>
              <a:t>2012-2013</a:t>
            </a:r>
            <a:r>
              <a:rPr lang="zh-CN" altLang="en-US" sz="1400" dirty="0">
                <a:latin typeface="黑体" pitchFamily="2" charset="-122"/>
                <a:ea typeface="黑体" pitchFamily="2" charset="-122"/>
              </a:rPr>
              <a:t>年度承担省级科技计划项目财务验收业务中介</a:t>
            </a:r>
            <a:r>
              <a:rPr lang="zh-CN" altLang="en-US" sz="1400" dirty="0" smtClean="0">
                <a:latin typeface="黑体" pitchFamily="2" charset="-122"/>
                <a:ea typeface="黑体" pitchFamily="2" charset="-122"/>
              </a:rPr>
              <a:t>机构；</a:t>
            </a:r>
            <a:r>
              <a:rPr lang="en-US" altLang="zh-CN" sz="1400" dirty="0" smtClean="0">
                <a:latin typeface="黑体" pitchFamily="2" charset="-122"/>
                <a:ea typeface="黑体" pitchFamily="2" charset="-122"/>
              </a:rPr>
              <a:t>2013</a:t>
            </a:r>
            <a:r>
              <a:rPr lang="zh-CN" altLang="zh-CN" sz="1400" dirty="0" smtClean="0">
                <a:latin typeface="黑体" pitchFamily="2" charset="-122"/>
                <a:ea typeface="黑体" pitchFamily="2" charset="-122"/>
              </a:rPr>
              <a:t>年</a:t>
            </a:r>
            <a:r>
              <a:rPr lang="zh-CN" altLang="en-US" sz="1400" dirty="0" smtClean="0">
                <a:latin typeface="黑体" pitchFamily="2" charset="-122"/>
                <a:ea typeface="黑体" pitchFamily="2" charset="-122"/>
              </a:rPr>
              <a:t>起获得</a:t>
            </a:r>
            <a:r>
              <a:rPr lang="zh-CN" altLang="zh-CN" sz="1400" dirty="0" smtClean="0">
                <a:latin typeface="黑体" pitchFamily="2" charset="-122"/>
                <a:ea typeface="黑体" pitchFamily="2" charset="-122"/>
              </a:rPr>
              <a:t>江</a:t>
            </a:r>
            <a:r>
              <a:rPr lang="zh-CN" altLang="zh-CN" sz="1400" dirty="0">
                <a:latin typeface="黑体" pitchFamily="2" charset="-122"/>
                <a:ea typeface="黑体" pitchFamily="2" charset="-122"/>
              </a:rPr>
              <a:t>门市会计师事务所综合评价第一，</a:t>
            </a:r>
            <a:r>
              <a:rPr lang="en-US" altLang="zh-CN" sz="1400" dirty="0">
                <a:latin typeface="黑体" pitchFamily="2" charset="-122"/>
                <a:ea typeface="黑体" pitchFamily="2" charset="-122"/>
              </a:rPr>
              <a:t>2014</a:t>
            </a:r>
            <a:r>
              <a:rPr lang="zh-CN" altLang="zh-CN" sz="1400" dirty="0">
                <a:latin typeface="黑体" pitchFamily="2" charset="-122"/>
                <a:ea typeface="黑体" pitchFamily="2" charset="-122"/>
              </a:rPr>
              <a:t>年起连续两年荣膺省会计师事务所综合评价百</a:t>
            </a:r>
            <a:r>
              <a:rPr lang="zh-CN" altLang="zh-CN" sz="1400" dirty="0" smtClean="0">
                <a:latin typeface="黑体" pitchFamily="2" charset="-122"/>
                <a:ea typeface="黑体" pitchFamily="2" charset="-122"/>
              </a:rPr>
              <a:t>强</a:t>
            </a:r>
            <a:r>
              <a:rPr lang="zh-CN" altLang="en-US" sz="1400" dirty="0" smtClean="0">
                <a:latin typeface="黑体" pitchFamily="2" charset="-122"/>
                <a:ea typeface="黑体" pitchFamily="2" charset="-122"/>
              </a:rPr>
              <a:t>。</a:t>
            </a:r>
            <a:endParaRPr lang="zh-CN" altLang="en-US" sz="1400" dirty="0">
              <a:latin typeface="黑体" pitchFamily="2" charset="-122"/>
              <a:ea typeface="黑体" pitchFamily="2" charset="-122"/>
            </a:endParaRPr>
          </a:p>
        </p:txBody>
      </p:sp>
      <p:sp>
        <p:nvSpPr>
          <p:cNvPr id="3" name="圆角矩形 2"/>
          <p:cNvSpPr/>
          <p:nvPr/>
        </p:nvSpPr>
        <p:spPr>
          <a:xfrm>
            <a:off x="827584" y="260648"/>
            <a:ext cx="2030504" cy="864096"/>
          </a:xfrm>
          <a:prstGeom prst="roundRect">
            <a:avLst/>
          </a:prstGeom>
          <a:solidFill>
            <a:srgbClr val="333399"/>
          </a:solid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000">
                <a:solidFill>
                  <a:srgbClr val="FF0000"/>
                </a:solidFill>
                <a:latin typeface="宋体" pitchFamily="2" charset="-122"/>
                <a:ea typeface="宋体" pitchFamily="2" charset="-122"/>
              </a:defRPr>
            </a:lvl1pPr>
            <a:lvl2pPr marL="742950" indent="-285750" eaLnBrk="0" hangingPunct="0">
              <a:defRPr sz="2000">
                <a:solidFill>
                  <a:srgbClr val="FF0000"/>
                </a:solidFill>
                <a:latin typeface="宋体" pitchFamily="2" charset="-122"/>
                <a:ea typeface="宋体" pitchFamily="2" charset="-122"/>
              </a:defRPr>
            </a:lvl2pPr>
            <a:lvl3pPr marL="1143000" indent="-228600" eaLnBrk="0" hangingPunct="0">
              <a:defRPr sz="2000">
                <a:solidFill>
                  <a:srgbClr val="FF0000"/>
                </a:solidFill>
                <a:latin typeface="宋体" pitchFamily="2" charset="-122"/>
                <a:ea typeface="宋体" pitchFamily="2" charset="-122"/>
              </a:defRPr>
            </a:lvl3pPr>
            <a:lvl4pPr marL="1600200" indent="-228600" eaLnBrk="0" hangingPunct="0">
              <a:defRPr sz="2000">
                <a:solidFill>
                  <a:srgbClr val="FF0000"/>
                </a:solidFill>
                <a:latin typeface="宋体" pitchFamily="2" charset="-122"/>
                <a:ea typeface="宋体" pitchFamily="2" charset="-122"/>
              </a:defRPr>
            </a:lvl4pPr>
            <a:lvl5pPr marL="2057400" indent="-228600" eaLnBrk="0" hangingPunct="0">
              <a:defRPr sz="2000">
                <a:solidFill>
                  <a:srgbClr val="FF0000"/>
                </a:solidFill>
                <a:latin typeface="宋体" pitchFamily="2" charset="-122"/>
                <a:ea typeface="宋体" pitchFamily="2" charset="-122"/>
              </a:defRPr>
            </a:lvl5pPr>
            <a:lvl6pPr marL="2514600" indent="-228600" eaLnBrk="0" fontAlgn="base" hangingPunct="0">
              <a:spcBef>
                <a:spcPct val="0"/>
              </a:spcBef>
              <a:spcAft>
                <a:spcPct val="0"/>
              </a:spcAft>
              <a:defRPr sz="2000">
                <a:solidFill>
                  <a:srgbClr val="FF0000"/>
                </a:solidFill>
                <a:latin typeface="宋体" pitchFamily="2" charset="-122"/>
                <a:ea typeface="宋体" pitchFamily="2" charset="-122"/>
              </a:defRPr>
            </a:lvl6pPr>
            <a:lvl7pPr marL="2971800" indent="-228600" eaLnBrk="0" fontAlgn="base" hangingPunct="0">
              <a:spcBef>
                <a:spcPct val="0"/>
              </a:spcBef>
              <a:spcAft>
                <a:spcPct val="0"/>
              </a:spcAft>
              <a:defRPr sz="2000">
                <a:solidFill>
                  <a:srgbClr val="FF0000"/>
                </a:solidFill>
                <a:latin typeface="宋体" pitchFamily="2" charset="-122"/>
                <a:ea typeface="宋体" pitchFamily="2" charset="-122"/>
              </a:defRPr>
            </a:lvl7pPr>
            <a:lvl8pPr marL="3429000" indent="-228600" eaLnBrk="0" fontAlgn="base" hangingPunct="0">
              <a:spcBef>
                <a:spcPct val="0"/>
              </a:spcBef>
              <a:spcAft>
                <a:spcPct val="0"/>
              </a:spcAft>
              <a:defRPr sz="2000">
                <a:solidFill>
                  <a:srgbClr val="FF0000"/>
                </a:solidFill>
                <a:latin typeface="宋体" pitchFamily="2" charset="-122"/>
                <a:ea typeface="宋体" pitchFamily="2" charset="-122"/>
              </a:defRPr>
            </a:lvl8pPr>
            <a:lvl9pPr marL="3886200" indent="-228600" eaLnBrk="0" fontAlgn="base" hangingPunct="0">
              <a:spcBef>
                <a:spcPct val="0"/>
              </a:spcBef>
              <a:spcAft>
                <a:spcPct val="0"/>
              </a:spcAft>
              <a:defRPr sz="2000">
                <a:solidFill>
                  <a:srgbClr val="FF0000"/>
                </a:solidFill>
                <a:latin typeface="宋体" pitchFamily="2" charset="-122"/>
                <a:ea typeface="宋体" pitchFamily="2" charset="-122"/>
              </a:defRPr>
            </a:lvl9pPr>
          </a:lstStyle>
          <a:p>
            <a:pPr algn="ctr" eaLnBrk="1" hangingPunct="1"/>
            <a:r>
              <a:rPr lang="zh-CN" altLang="en-US" sz="2800" b="1" dirty="0" smtClean="0">
                <a:solidFill>
                  <a:schemeClr val="bg1"/>
                </a:solidFill>
                <a:latin typeface="黑体" pitchFamily="2" charset="-122"/>
                <a:ea typeface="黑体" pitchFamily="2" charset="-122"/>
              </a:rPr>
              <a:t>资质荣誉</a:t>
            </a:r>
            <a:endParaRPr lang="en-US" altLang="zh-CN" sz="2800" b="1" dirty="0" smtClean="0">
              <a:solidFill>
                <a:schemeClr val="bg1"/>
              </a:solidFill>
              <a:latin typeface="黑体" pitchFamily="2" charset="-122"/>
              <a:ea typeface="黑体" pitchFamily="2" charset="-122"/>
            </a:endParaRPr>
          </a:p>
          <a:p>
            <a:pPr algn="ctr" eaLnBrk="1" hangingPunct="1"/>
            <a:r>
              <a:rPr lang="zh-CN" altLang="en-US" sz="2800" b="1" dirty="0" smtClean="0">
                <a:solidFill>
                  <a:schemeClr val="bg1"/>
                </a:solidFill>
                <a:latin typeface="黑体" pitchFamily="2" charset="-122"/>
                <a:ea typeface="黑体" pitchFamily="2" charset="-122"/>
              </a:rPr>
              <a:t>社会地位</a:t>
            </a:r>
            <a:endParaRPr lang="zh-CN" altLang="en-US" sz="2800" b="1" dirty="0">
              <a:solidFill>
                <a:schemeClr val="bg1"/>
              </a:solidFill>
              <a:latin typeface="黑体" pitchFamily="2" charset="-122"/>
              <a:ea typeface="黑体"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21" y="2833484"/>
            <a:ext cx="4824537" cy="306796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9857"/>
            <a:ext cx="9144001" cy="356535"/>
          </a:xfrm>
          <a:prstGeom prst="rect">
            <a:avLst/>
          </a:prstGeom>
        </p:spPr>
      </p:pic>
      <p:sp>
        <p:nvSpPr>
          <p:cNvPr id="6" name="TextBox 5"/>
          <p:cNvSpPr txBox="1"/>
          <p:nvPr/>
        </p:nvSpPr>
        <p:spPr>
          <a:xfrm>
            <a:off x="6410094" y="6379624"/>
            <a:ext cx="2735709" cy="261610"/>
          </a:xfrm>
          <a:prstGeom prst="rect">
            <a:avLst/>
          </a:prstGeom>
          <a:noFill/>
        </p:spPr>
        <p:txBody>
          <a:bodyPr wrap="square" rtlCol="0">
            <a:spAutoFit/>
          </a:bodyPr>
          <a:lstStyle/>
          <a:p>
            <a:r>
              <a:rPr lang="zh-CN" altLang="en-US" sz="1100" dirty="0" smtClean="0">
                <a:solidFill>
                  <a:schemeClr val="bg1"/>
                </a:solidFill>
              </a:rPr>
              <a:t>为客户提供全方位的专业财税服务</a:t>
            </a:r>
            <a:endParaRPr lang="zh-CN" altLang="en-US" sz="1100" dirty="0">
              <a:solidFill>
                <a:schemeClr val="bg1"/>
              </a:solidFill>
            </a:endParaRPr>
          </a:p>
        </p:txBody>
      </p:sp>
      <p:sp>
        <p:nvSpPr>
          <p:cNvPr id="8" name="矩形 7"/>
          <p:cNvSpPr/>
          <p:nvPr/>
        </p:nvSpPr>
        <p:spPr>
          <a:xfrm>
            <a:off x="4838872" y="2833484"/>
            <a:ext cx="3652516" cy="3161315"/>
          </a:xfrm>
          <a:prstGeom prst="rect">
            <a:avLst/>
          </a:prstGeom>
        </p:spPr>
        <p:txBody>
          <a:bodyPr wrap="square">
            <a:spAutoFit/>
          </a:bodyPr>
          <a:lstStyle/>
          <a:p>
            <a:pPr>
              <a:lnSpc>
                <a:spcPct val="120000"/>
              </a:lnSpc>
              <a:spcBef>
                <a:spcPct val="50000"/>
              </a:spcBef>
              <a:buClr>
                <a:srgbClr val="CC3300"/>
              </a:buClr>
              <a:buBlip>
                <a:blip r:embed="rId1"/>
              </a:buBlip>
            </a:pPr>
            <a:r>
              <a:rPr lang="zh-CN" altLang="en-US" sz="1300" b="1" dirty="0">
                <a:solidFill>
                  <a:srgbClr val="FF0000"/>
                </a:solidFill>
                <a:latin typeface="黑体" pitchFamily="2" charset="-122"/>
                <a:ea typeface="黑体" pitchFamily="2" charset="-122"/>
              </a:rPr>
              <a:t>广东省注册税务师行业协会常务理事</a:t>
            </a:r>
            <a:r>
              <a:rPr lang="zh-CN" altLang="en-US" sz="1300" b="1" dirty="0" smtClean="0">
                <a:solidFill>
                  <a:srgbClr val="FF0000"/>
                </a:solidFill>
                <a:latin typeface="黑体" pitchFamily="2" charset="-122"/>
                <a:ea typeface="黑体" pitchFamily="2" charset="-122"/>
              </a:rPr>
              <a:t>单位</a:t>
            </a:r>
            <a:endParaRPr lang="en-US" altLang="zh-CN" sz="1300" b="1" dirty="0" smtClean="0">
              <a:solidFill>
                <a:srgbClr val="FF0000"/>
              </a:solidFill>
              <a:latin typeface="黑体" pitchFamily="2" charset="-122"/>
              <a:ea typeface="黑体" pitchFamily="2" charset="-122"/>
            </a:endParaRPr>
          </a:p>
          <a:p>
            <a:pPr>
              <a:lnSpc>
                <a:spcPct val="120000"/>
              </a:lnSpc>
              <a:spcBef>
                <a:spcPct val="50000"/>
              </a:spcBef>
              <a:buClr>
                <a:srgbClr val="CC3300"/>
              </a:buClr>
              <a:buBlip>
                <a:blip r:embed="rId1"/>
              </a:buBlip>
            </a:pPr>
            <a:r>
              <a:rPr lang="zh-CN" altLang="en-US" sz="1300" b="1" dirty="0" smtClean="0">
                <a:solidFill>
                  <a:srgbClr val="FF0000"/>
                </a:solidFill>
                <a:latin typeface="黑体" pitchFamily="2" charset="-122"/>
                <a:ea typeface="黑体" pitchFamily="2" charset="-122"/>
              </a:rPr>
              <a:t>广东省注册税务师行业质量标准委员会主任委员单位</a:t>
            </a:r>
            <a:endParaRPr lang="en-US" altLang="zh-CN" sz="1300" b="1" dirty="0">
              <a:solidFill>
                <a:srgbClr val="FF0000"/>
              </a:solidFill>
              <a:latin typeface="黑体" pitchFamily="2" charset="-122"/>
              <a:ea typeface="黑体" pitchFamily="2" charset="-122"/>
            </a:endParaRPr>
          </a:p>
          <a:p>
            <a:pPr>
              <a:lnSpc>
                <a:spcPct val="120000"/>
              </a:lnSpc>
              <a:spcBef>
                <a:spcPct val="50000"/>
              </a:spcBef>
              <a:buClr>
                <a:srgbClr val="CC3300"/>
              </a:buClr>
              <a:buBlip>
                <a:blip r:embed="rId1"/>
              </a:buBlip>
            </a:pPr>
            <a:r>
              <a:rPr lang="zh-CN" altLang="en-US" sz="1300" b="1" dirty="0" smtClean="0">
                <a:solidFill>
                  <a:srgbClr val="FF0000"/>
                </a:solidFill>
                <a:latin typeface="黑体" pitchFamily="2" charset="-122"/>
                <a:ea typeface="黑体" pitchFamily="2" charset="-122"/>
              </a:rPr>
              <a:t>广东省</a:t>
            </a:r>
            <a:r>
              <a:rPr lang="zh-CN" altLang="en-US" sz="1300" b="1" dirty="0">
                <a:solidFill>
                  <a:srgbClr val="FF0000"/>
                </a:solidFill>
                <a:latin typeface="黑体" pitchFamily="2" charset="-122"/>
                <a:ea typeface="黑体" pitchFamily="2" charset="-122"/>
              </a:rPr>
              <a:t>注册会计师行业协会理事</a:t>
            </a:r>
            <a:r>
              <a:rPr lang="zh-CN" altLang="en-US" sz="1300" b="1" dirty="0" smtClean="0">
                <a:solidFill>
                  <a:srgbClr val="FF0000"/>
                </a:solidFill>
                <a:latin typeface="黑体" pitchFamily="2" charset="-122"/>
                <a:ea typeface="黑体" pitchFamily="2" charset="-122"/>
              </a:rPr>
              <a:t>单位</a:t>
            </a:r>
            <a:endParaRPr lang="en-US" altLang="zh-CN" sz="1300" b="1" dirty="0" smtClean="0">
              <a:solidFill>
                <a:srgbClr val="FF0000"/>
              </a:solidFill>
              <a:latin typeface="黑体" pitchFamily="2" charset="-122"/>
              <a:ea typeface="黑体" pitchFamily="2" charset="-122"/>
            </a:endParaRPr>
          </a:p>
          <a:p>
            <a:pPr>
              <a:lnSpc>
                <a:spcPct val="120000"/>
              </a:lnSpc>
              <a:spcBef>
                <a:spcPct val="50000"/>
              </a:spcBef>
              <a:buClr>
                <a:srgbClr val="CC3300"/>
              </a:buClr>
              <a:buBlip>
                <a:blip r:embed="rId1"/>
              </a:buBlip>
            </a:pPr>
            <a:r>
              <a:rPr lang="zh-CN" altLang="en-US" sz="1300" b="1" dirty="0" smtClean="0">
                <a:solidFill>
                  <a:srgbClr val="FF0000"/>
                </a:solidFill>
                <a:latin typeface="黑体" pitchFamily="2" charset="-122"/>
                <a:ea typeface="黑体" pitchFamily="2" charset="-122"/>
              </a:rPr>
              <a:t>江</a:t>
            </a:r>
            <a:r>
              <a:rPr lang="zh-CN" altLang="en-US" sz="1300" b="1" dirty="0">
                <a:solidFill>
                  <a:srgbClr val="FF0000"/>
                </a:solidFill>
                <a:latin typeface="黑体" pitchFamily="2" charset="-122"/>
                <a:ea typeface="黑体" pitchFamily="2" charset="-122"/>
              </a:rPr>
              <a:t>门市会计学会副会长单位</a:t>
            </a:r>
            <a:endParaRPr lang="en-US" altLang="zh-CN" sz="1300" b="1" dirty="0">
              <a:solidFill>
                <a:srgbClr val="FF0000"/>
              </a:solidFill>
              <a:latin typeface="黑体" pitchFamily="2" charset="-122"/>
              <a:ea typeface="黑体" pitchFamily="2" charset="-122"/>
            </a:endParaRPr>
          </a:p>
          <a:p>
            <a:pPr>
              <a:lnSpc>
                <a:spcPct val="120000"/>
              </a:lnSpc>
              <a:spcBef>
                <a:spcPct val="50000"/>
              </a:spcBef>
              <a:buClr>
                <a:srgbClr val="CC3300"/>
              </a:buClr>
              <a:buBlip>
                <a:blip r:embed="rId1"/>
              </a:buBlip>
            </a:pPr>
            <a:r>
              <a:rPr lang="zh-CN" altLang="en-US" sz="1300" b="1" dirty="0" smtClean="0">
                <a:solidFill>
                  <a:srgbClr val="FF0000"/>
                </a:solidFill>
                <a:latin typeface="黑体" pitchFamily="2" charset="-122"/>
                <a:ea typeface="黑体" pitchFamily="2" charset="-122"/>
              </a:rPr>
              <a:t>江</a:t>
            </a:r>
            <a:r>
              <a:rPr lang="zh-CN" altLang="en-US" sz="1300" b="1" dirty="0">
                <a:solidFill>
                  <a:srgbClr val="FF0000"/>
                </a:solidFill>
                <a:latin typeface="黑体" pitchFamily="2" charset="-122"/>
                <a:ea typeface="黑体" pitchFamily="2" charset="-122"/>
              </a:rPr>
              <a:t>门市中小企业服务机构协会副会长</a:t>
            </a:r>
            <a:r>
              <a:rPr lang="zh-CN" altLang="en-US" sz="1300" b="1" dirty="0" smtClean="0">
                <a:solidFill>
                  <a:srgbClr val="FF0000"/>
                </a:solidFill>
                <a:latin typeface="黑体" pitchFamily="2" charset="-122"/>
                <a:ea typeface="黑体" pitchFamily="2" charset="-122"/>
              </a:rPr>
              <a:t>单位</a:t>
            </a:r>
            <a:endParaRPr lang="en-US" altLang="zh-CN" sz="1300" b="1" dirty="0" smtClean="0">
              <a:solidFill>
                <a:srgbClr val="FF0000"/>
              </a:solidFill>
              <a:latin typeface="黑体" pitchFamily="2" charset="-122"/>
              <a:ea typeface="黑体" pitchFamily="2" charset="-122"/>
            </a:endParaRPr>
          </a:p>
          <a:p>
            <a:pPr>
              <a:lnSpc>
                <a:spcPct val="120000"/>
              </a:lnSpc>
              <a:spcBef>
                <a:spcPct val="50000"/>
              </a:spcBef>
              <a:buClr>
                <a:srgbClr val="CC3300"/>
              </a:buClr>
              <a:buBlip>
                <a:blip r:embed="rId1"/>
              </a:buBlip>
            </a:pPr>
            <a:r>
              <a:rPr lang="zh-CN" altLang="en-US" sz="1300" b="1" dirty="0">
                <a:solidFill>
                  <a:srgbClr val="FF0000"/>
                </a:solidFill>
                <a:latin typeface="黑体" pitchFamily="2" charset="-122"/>
                <a:ea typeface="黑体" pitchFamily="2" charset="-122"/>
              </a:rPr>
              <a:t>江门市政企通信息服务中心合作</a:t>
            </a:r>
            <a:r>
              <a:rPr lang="zh-CN" altLang="en-US" sz="1300" b="1" dirty="0" smtClean="0">
                <a:solidFill>
                  <a:srgbClr val="FF0000"/>
                </a:solidFill>
                <a:latin typeface="黑体" pitchFamily="2" charset="-122"/>
                <a:ea typeface="黑体" pitchFamily="2" charset="-122"/>
              </a:rPr>
              <a:t>单位</a:t>
            </a:r>
            <a:endParaRPr lang="en-US" altLang="zh-CN" sz="1300" b="1" dirty="0" smtClean="0">
              <a:solidFill>
                <a:srgbClr val="FF0000"/>
              </a:solidFill>
              <a:latin typeface="黑体" pitchFamily="2" charset="-122"/>
              <a:ea typeface="黑体" pitchFamily="2" charset="-122"/>
            </a:endParaRPr>
          </a:p>
          <a:p>
            <a:pPr>
              <a:lnSpc>
                <a:spcPct val="120000"/>
              </a:lnSpc>
              <a:spcBef>
                <a:spcPct val="50000"/>
              </a:spcBef>
              <a:buClr>
                <a:srgbClr val="CC3300"/>
              </a:buClr>
              <a:buBlip>
                <a:blip r:embed="rId1"/>
              </a:buBlip>
            </a:pPr>
            <a:r>
              <a:rPr lang="zh-CN" altLang="en-US" sz="1300" b="1" dirty="0" smtClean="0">
                <a:solidFill>
                  <a:srgbClr val="FF0000"/>
                </a:solidFill>
                <a:latin typeface="黑体" pitchFamily="2" charset="-122"/>
                <a:ea typeface="黑体" pitchFamily="2" charset="-122"/>
              </a:rPr>
              <a:t>新会区工商联合会（总商会）执行委员会副会长</a:t>
            </a:r>
            <a:endParaRPr lang="en-US" altLang="zh-CN" sz="1300" b="1" dirty="0">
              <a:solidFill>
                <a:srgbClr val="FF0000"/>
              </a:solidFill>
              <a:latin typeface="黑体" pitchFamily="2" charset="-122"/>
              <a:ea typeface="黑体" pitchFamily="2" charset="-122"/>
            </a:endParaRPr>
          </a:p>
          <a:p>
            <a:pPr>
              <a:lnSpc>
                <a:spcPct val="120000"/>
              </a:lnSpc>
              <a:spcBef>
                <a:spcPct val="50000"/>
              </a:spcBef>
              <a:buClr>
                <a:srgbClr val="CC3300"/>
              </a:buClr>
              <a:buBlip>
                <a:blip r:embed="rId1"/>
              </a:buBlip>
            </a:pPr>
            <a:r>
              <a:rPr lang="zh-CN" altLang="en-US" sz="1300" b="1" dirty="0" smtClean="0">
                <a:solidFill>
                  <a:srgbClr val="FF0000"/>
                </a:solidFill>
                <a:latin typeface="黑体" pitchFamily="2" charset="-122"/>
                <a:ea typeface="黑体" pitchFamily="2" charset="-122"/>
              </a:rPr>
              <a:t>广东</a:t>
            </a:r>
            <a:r>
              <a:rPr lang="zh-CN" altLang="en-US" sz="1300" b="1" dirty="0">
                <a:solidFill>
                  <a:srgbClr val="FF0000"/>
                </a:solidFill>
                <a:latin typeface="黑体" pitchFamily="2" charset="-122"/>
                <a:ea typeface="黑体" pitchFamily="2" charset="-122"/>
              </a:rPr>
              <a:t>金融高新区股权交易中心服务</a:t>
            </a:r>
            <a:r>
              <a:rPr lang="zh-CN" altLang="en-US" sz="1300" b="1" dirty="0" smtClean="0">
                <a:solidFill>
                  <a:srgbClr val="FF0000"/>
                </a:solidFill>
                <a:latin typeface="黑体" pitchFamily="2" charset="-122"/>
                <a:ea typeface="黑体" pitchFamily="2" charset="-122"/>
              </a:rPr>
              <a:t>会员</a:t>
            </a:r>
            <a:r>
              <a:rPr lang="zh-CN" altLang="en-US" sz="1300" b="1" dirty="0">
                <a:solidFill>
                  <a:srgbClr val="FF0000"/>
                </a:solidFill>
                <a:latin typeface="黑体" pitchFamily="2" charset="-122"/>
                <a:ea typeface="黑体" pitchFamily="2" charset="-122"/>
              </a:rPr>
              <a:t>单位</a:t>
            </a:r>
            <a:endParaRPr lang="zh-CN" altLang="en-US" sz="1300" b="1" dirty="0">
              <a:solidFill>
                <a:srgbClr val="FF0000"/>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0</TotalTime>
  <Words>10020</Words>
  <Application>WPS 演示</Application>
  <PresentationFormat>全屏显示(4:3)</PresentationFormat>
  <Paragraphs>540</Paragraphs>
  <Slides>47</Slides>
  <Notes>2</Notes>
  <HiddenSlides>0</HiddenSlides>
  <MMClips>0</MMClips>
  <ScaleCrop>false</ScaleCrop>
  <HeadingPairs>
    <vt:vector size="4" baseType="variant">
      <vt:variant>
        <vt:lpstr>主题</vt:lpstr>
      </vt:variant>
      <vt:variant>
        <vt:i4>2</vt:i4>
      </vt:variant>
      <vt:variant>
        <vt:lpstr>幻灯片标题</vt:lpstr>
      </vt:variant>
      <vt:variant>
        <vt:i4>47</vt:i4>
      </vt:variant>
    </vt:vector>
  </HeadingPairs>
  <TitlesOfParts>
    <vt:vector size="49" baseType="lpstr">
      <vt:lpstr>波形</vt:lpstr>
      <vt:lpstr>1_波形</vt:lpstr>
      <vt:lpstr>         江门市恒生税务师事务所有限公司     江门市恒生会计师事务所有限公司        江门市新会区恒生会计代理记帐有限公司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我们的网址：Web :www.jmhscpa.com                            Wap:  www.jmhscpa.cn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江门市恒生会计师事务所有限公司</dc:title>
  <dc:creator>微软用户</dc:creator>
  <cp:lastModifiedBy>Administrator</cp:lastModifiedBy>
  <cp:revision>284</cp:revision>
  <cp:lastPrinted>2016-01-22T00:55:00Z</cp:lastPrinted>
  <dcterms:created xsi:type="dcterms:W3CDTF">2015-11-18T08:15:00Z</dcterms:created>
  <dcterms:modified xsi:type="dcterms:W3CDTF">2016-06-20T23:25:45Z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